
<file path=[Content_Types].xml><?xml version="1.0" encoding="utf-8"?>
<Types xmlns="http://schemas.openxmlformats.org/package/2006/content-types">
  <Default Extension="bin" ContentType="application/vnd.openxmlformats-officedocument.oleObject"/>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av" ContentType="audio/x-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6" r:id="rId2"/>
    <p:sldId id="374" r:id="rId3"/>
    <p:sldId id="375" r:id="rId4"/>
    <p:sldId id="388" r:id="rId5"/>
    <p:sldId id="376" r:id="rId6"/>
    <p:sldId id="377" r:id="rId7"/>
    <p:sldId id="378" r:id="rId8"/>
    <p:sldId id="379" r:id="rId9"/>
    <p:sldId id="387" r:id="rId10"/>
    <p:sldId id="389" r:id="rId11"/>
    <p:sldId id="381" r:id="rId12"/>
    <p:sldId id="382" r:id="rId13"/>
    <p:sldId id="383" r:id="rId14"/>
    <p:sldId id="384" r:id="rId15"/>
    <p:sldId id="385" r:id="rId16"/>
    <p:sldId id="386" r:id="rId17"/>
    <p:sldId id="299" r:id="rId18"/>
    <p:sldId id="259" r:id="rId19"/>
    <p:sldId id="311" r:id="rId20"/>
    <p:sldId id="310" r:id="rId21"/>
    <p:sldId id="308" r:id="rId22"/>
    <p:sldId id="357" r:id="rId23"/>
    <p:sldId id="309" r:id="rId24"/>
    <p:sldId id="390" r:id="rId25"/>
    <p:sldId id="303" r:id="rId26"/>
    <p:sldId id="312" r:id="rId27"/>
    <p:sldId id="293" r:id="rId28"/>
    <p:sldId id="294" r:id="rId29"/>
    <p:sldId id="307" r:id="rId30"/>
    <p:sldId id="320" r:id="rId31"/>
    <p:sldId id="322" r:id="rId32"/>
    <p:sldId id="301" r:id="rId33"/>
    <p:sldId id="304" r:id="rId34"/>
    <p:sldId id="305" r:id="rId35"/>
    <p:sldId id="323" r:id="rId36"/>
    <p:sldId id="324" r:id="rId37"/>
    <p:sldId id="391" r:id="rId38"/>
    <p:sldId id="283" r:id="rId39"/>
    <p:sldId id="392" r:id="rId40"/>
    <p:sldId id="336" r:id="rId41"/>
    <p:sldId id="364" r:id="rId42"/>
    <p:sldId id="332" r:id="rId43"/>
    <p:sldId id="356" r:id="rId44"/>
    <p:sldId id="365" r:id="rId45"/>
    <p:sldId id="264" r:id="rId46"/>
    <p:sldId id="370" r:id="rId47"/>
    <p:sldId id="372" r:id="rId48"/>
    <p:sldId id="371" r:id="rId49"/>
    <p:sldId id="272" r:id="rId50"/>
    <p:sldId id="273" r:id="rId51"/>
    <p:sldId id="368" r:id="rId52"/>
    <p:sldId id="296" r:id="rId53"/>
    <p:sldId id="290" r:id="rId54"/>
    <p:sldId id="330" r:id="rId55"/>
    <p:sldId id="261"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s>
</file>

<file path=ppt/diagrams/_rels/data2.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sv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svg"/><Relationship Id="rId9" Type="http://schemas.openxmlformats.org/officeDocument/2006/relationships/image" Target="../media/image37.png"/></Relationships>
</file>

<file path=ppt/diagrams/_rels/data3.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_rels/data4.xml.rels><?xml version="1.0" encoding="UTF-8" standalone="yes"?>
<Relationships xmlns="http://schemas.openxmlformats.org/package/2006/relationships"><Relationship Id="rId8" Type="http://schemas.openxmlformats.org/officeDocument/2006/relationships/hyperlink" Target="https://www.pexels.com/photo/close-up-of-a-person-hand-with-card-326569/" TargetMode="External"/><Relationship Id="rId3" Type="http://schemas.openxmlformats.org/officeDocument/2006/relationships/image" Target="../media/image51.jpeg"/><Relationship Id="rId7" Type="http://schemas.openxmlformats.org/officeDocument/2006/relationships/image" Target="../media/image53.jpeg"/><Relationship Id="rId2" Type="http://schemas.openxmlformats.org/officeDocument/2006/relationships/hyperlink" Target="https://carolinesplantbaseddiet.com/50-seven-must-eat-foods-seniors/" TargetMode="External"/><Relationship Id="rId1" Type="http://schemas.openxmlformats.org/officeDocument/2006/relationships/image" Target="../media/image50.jpeg"/><Relationship Id="rId6" Type="http://schemas.openxmlformats.org/officeDocument/2006/relationships/hyperlink" Target="https://www.communities.qld.gov.au/" TargetMode="External"/><Relationship Id="rId5" Type="http://schemas.openxmlformats.org/officeDocument/2006/relationships/image" Target="../media/image52.jpeg"/><Relationship Id="rId10" Type="http://schemas.openxmlformats.org/officeDocument/2006/relationships/hyperlink" Target="https://www.vanndigital.com/claudia-jordan-drops-bomb-trump-omarosas-inappropriate-work-relationship/" TargetMode="External"/><Relationship Id="rId4" Type="http://schemas.openxmlformats.org/officeDocument/2006/relationships/hyperlink" Target="https://www.flickr.com/photos/pretre/4537032839/" TargetMode="External"/><Relationship Id="rId9" Type="http://schemas.openxmlformats.org/officeDocument/2006/relationships/image" Target="../media/image54.jpeg"/></Relationships>
</file>

<file path=ppt/diagrams/_rels/data5.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12" Type="http://schemas.openxmlformats.org/officeDocument/2006/relationships/image" Target="../media/image80.sv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11" Type="http://schemas.openxmlformats.org/officeDocument/2006/relationships/image" Target="../media/image79.pn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s>
</file>

<file path=ppt/diagrams/_rels/drawing2.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sv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svg"/><Relationship Id="rId9" Type="http://schemas.openxmlformats.org/officeDocument/2006/relationships/image" Target="../media/image37.png"/></Relationships>
</file>

<file path=ppt/diagrams/_rels/drawing3.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_rels/drawing4.xml.rels><?xml version="1.0" encoding="UTF-8" standalone="yes"?>
<Relationships xmlns="http://schemas.openxmlformats.org/package/2006/relationships"><Relationship Id="rId8" Type="http://schemas.openxmlformats.org/officeDocument/2006/relationships/hyperlink" Target="https://www.pexels.com/photo/close-up-of-a-person-hand-with-card-326569/" TargetMode="External"/><Relationship Id="rId3" Type="http://schemas.openxmlformats.org/officeDocument/2006/relationships/image" Target="../media/image51.jpeg"/><Relationship Id="rId7" Type="http://schemas.openxmlformats.org/officeDocument/2006/relationships/image" Target="../media/image53.jpeg"/><Relationship Id="rId2" Type="http://schemas.openxmlformats.org/officeDocument/2006/relationships/hyperlink" Target="https://carolinesplantbaseddiet.com/50-seven-must-eat-foods-seniors/" TargetMode="External"/><Relationship Id="rId1" Type="http://schemas.openxmlformats.org/officeDocument/2006/relationships/image" Target="../media/image50.jpeg"/><Relationship Id="rId6" Type="http://schemas.openxmlformats.org/officeDocument/2006/relationships/hyperlink" Target="https://www.communities.qld.gov.au/" TargetMode="External"/><Relationship Id="rId5" Type="http://schemas.openxmlformats.org/officeDocument/2006/relationships/image" Target="../media/image52.jpeg"/><Relationship Id="rId10" Type="http://schemas.openxmlformats.org/officeDocument/2006/relationships/hyperlink" Target="https://www.vanndigital.com/claudia-jordan-drops-bomb-trump-omarosas-inappropriate-work-relationship/" TargetMode="External"/><Relationship Id="rId4" Type="http://schemas.openxmlformats.org/officeDocument/2006/relationships/hyperlink" Target="https://www.flickr.com/photos/pretre/4537032839/" TargetMode="External"/><Relationship Id="rId9" Type="http://schemas.openxmlformats.org/officeDocument/2006/relationships/image" Target="../media/image54.jpeg"/></Relationships>
</file>

<file path=ppt/diagrams/_rels/drawing5.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12" Type="http://schemas.openxmlformats.org/officeDocument/2006/relationships/image" Target="../media/image80.sv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11" Type="http://schemas.openxmlformats.org/officeDocument/2006/relationships/image" Target="../media/image79.pn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E75D1A-02F5-406D-8DA1-AA6850C7329A}"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0BBE856-790C-4C15-91EF-88FF496709A0}">
      <dgm:prSet/>
      <dgm:spPr/>
      <dgm:t>
        <a:bodyPr/>
        <a:lstStyle/>
        <a:p>
          <a:r>
            <a:rPr lang="en-US" dirty="0"/>
            <a:t>Agencies that are Statutorily Defined in Wisconsin Statutes 46.90 and </a:t>
          </a:r>
          <a:r>
            <a:rPr lang="en-US" dirty="0" err="1"/>
            <a:t>Ch</a:t>
          </a:r>
          <a:r>
            <a:rPr lang="en-US" dirty="0"/>
            <a:t> 55</a:t>
          </a:r>
        </a:p>
      </dgm:t>
    </dgm:pt>
    <dgm:pt modelId="{2049B076-BB7E-4336-A9B2-E69468B78A48}" type="parTrans" cxnId="{C8621B33-B266-4AA0-A406-5CB9F0A5DE53}">
      <dgm:prSet/>
      <dgm:spPr/>
      <dgm:t>
        <a:bodyPr/>
        <a:lstStyle/>
        <a:p>
          <a:endParaRPr lang="en-US"/>
        </a:p>
      </dgm:t>
    </dgm:pt>
    <dgm:pt modelId="{470D69C8-28D6-415C-9F64-991B36EF3595}" type="sibTrans" cxnId="{C8621B33-B266-4AA0-A406-5CB9F0A5DE53}">
      <dgm:prSet/>
      <dgm:spPr/>
      <dgm:t>
        <a:bodyPr/>
        <a:lstStyle/>
        <a:p>
          <a:endParaRPr lang="en-US"/>
        </a:p>
      </dgm:t>
    </dgm:pt>
    <dgm:pt modelId="{DA0B333C-4635-4F03-8792-B2BA68D96231}">
      <dgm:prSet/>
      <dgm:spPr/>
      <dgm:t>
        <a:bodyPr/>
        <a:lstStyle/>
        <a:p>
          <a:r>
            <a:rPr lang="en-US" b="1" u="sng"/>
            <a:t>ADULT AT RISK</a:t>
          </a:r>
          <a:r>
            <a:rPr lang="en-US" b="1"/>
            <a:t> </a:t>
          </a:r>
          <a:endParaRPr lang="en-US"/>
        </a:p>
      </dgm:t>
    </dgm:pt>
    <dgm:pt modelId="{93F56569-F6E6-4382-A1DE-5238BEA9ECBF}" type="parTrans" cxnId="{99727487-5E6A-4550-9AD8-9C7FC4DFEC55}">
      <dgm:prSet/>
      <dgm:spPr/>
      <dgm:t>
        <a:bodyPr/>
        <a:lstStyle/>
        <a:p>
          <a:endParaRPr lang="en-US"/>
        </a:p>
      </dgm:t>
    </dgm:pt>
    <dgm:pt modelId="{928617BB-297C-4D78-987C-FC9D7FC503DC}" type="sibTrans" cxnId="{99727487-5E6A-4550-9AD8-9C7FC4DFEC55}">
      <dgm:prSet/>
      <dgm:spPr/>
      <dgm:t>
        <a:bodyPr/>
        <a:lstStyle/>
        <a:p>
          <a:endParaRPr lang="en-US"/>
        </a:p>
      </dgm:t>
    </dgm:pt>
    <dgm:pt modelId="{0A870298-4C8C-4FD8-B404-776E7C38EB28}">
      <dgm:prSet/>
      <dgm:spPr/>
      <dgm:t>
        <a:bodyPr/>
        <a:lstStyle/>
        <a:p>
          <a:r>
            <a:rPr lang="en-US"/>
            <a:t>Any adult Under  60 with a disability to Disability Services Division (DSD)</a:t>
          </a:r>
        </a:p>
      </dgm:t>
    </dgm:pt>
    <dgm:pt modelId="{0138E0B7-8B70-4528-BE8C-FD8FBF8F4449}" type="parTrans" cxnId="{DA09FC4D-B38B-442E-82B5-DE1CF7428107}">
      <dgm:prSet/>
      <dgm:spPr/>
      <dgm:t>
        <a:bodyPr/>
        <a:lstStyle/>
        <a:p>
          <a:endParaRPr lang="en-US"/>
        </a:p>
      </dgm:t>
    </dgm:pt>
    <dgm:pt modelId="{BE980983-8682-49EE-8C2A-4AA6C7679D94}" type="sibTrans" cxnId="{DA09FC4D-B38B-442E-82B5-DE1CF7428107}">
      <dgm:prSet/>
      <dgm:spPr/>
      <dgm:t>
        <a:bodyPr/>
        <a:lstStyle/>
        <a:p>
          <a:endParaRPr lang="en-US"/>
        </a:p>
      </dgm:t>
    </dgm:pt>
    <dgm:pt modelId="{F6C66D45-11BC-4F9F-8E59-1409B01208C3}">
      <dgm:prSet/>
      <dgm:spPr/>
      <dgm:t>
        <a:bodyPr/>
        <a:lstStyle/>
        <a:p>
          <a:r>
            <a:rPr lang="en-US" b="1" u="sng"/>
            <a:t>ELDER ADULT AT RISK</a:t>
          </a:r>
          <a:endParaRPr lang="en-US"/>
        </a:p>
      </dgm:t>
    </dgm:pt>
    <dgm:pt modelId="{39E95387-9C4B-4B01-B159-9EC6BEC2E025}" type="parTrans" cxnId="{474DC2E6-7805-4F8E-8826-61FB8E440E86}">
      <dgm:prSet/>
      <dgm:spPr/>
      <dgm:t>
        <a:bodyPr/>
        <a:lstStyle/>
        <a:p>
          <a:endParaRPr lang="en-US"/>
        </a:p>
      </dgm:t>
    </dgm:pt>
    <dgm:pt modelId="{3840DE67-72CA-455D-914A-D348BDD5B328}" type="sibTrans" cxnId="{474DC2E6-7805-4F8E-8826-61FB8E440E86}">
      <dgm:prSet/>
      <dgm:spPr/>
      <dgm:t>
        <a:bodyPr/>
        <a:lstStyle/>
        <a:p>
          <a:endParaRPr lang="en-US"/>
        </a:p>
      </dgm:t>
    </dgm:pt>
    <dgm:pt modelId="{FAE3383F-E7DD-4D9C-9D6A-893E037E78D0}">
      <dgm:prSet/>
      <dgm:spPr/>
      <dgm:t>
        <a:bodyPr/>
        <a:lstStyle/>
        <a:p>
          <a:r>
            <a:rPr lang="en-US"/>
            <a:t>Age 60+ vulnerability of age to Milwaukee County Department on Aging (MCDA)</a:t>
          </a:r>
        </a:p>
      </dgm:t>
    </dgm:pt>
    <dgm:pt modelId="{73852779-0A15-4B6F-A7DB-98BAB8A49115}" type="parTrans" cxnId="{6E307A08-7E63-4CD8-B6FA-32E0CF706B17}">
      <dgm:prSet/>
      <dgm:spPr/>
      <dgm:t>
        <a:bodyPr/>
        <a:lstStyle/>
        <a:p>
          <a:endParaRPr lang="en-US"/>
        </a:p>
      </dgm:t>
    </dgm:pt>
    <dgm:pt modelId="{4B685E14-3101-40FB-933A-F820AD5EB266}" type="sibTrans" cxnId="{6E307A08-7E63-4CD8-B6FA-32E0CF706B17}">
      <dgm:prSet/>
      <dgm:spPr/>
      <dgm:t>
        <a:bodyPr/>
        <a:lstStyle/>
        <a:p>
          <a:endParaRPr lang="en-US"/>
        </a:p>
      </dgm:t>
    </dgm:pt>
    <dgm:pt modelId="{A1EF5964-5960-46E8-A3FB-648833075721}" type="pres">
      <dgm:prSet presAssocID="{20E75D1A-02F5-406D-8DA1-AA6850C7329A}" presName="root" presStyleCnt="0">
        <dgm:presLayoutVars>
          <dgm:dir/>
          <dgm:resizeHandles val="exact"/>
        </dgm:presLayoutVars>
      </dgm:prSet>
      <dgm:spPr/>
    </dgm:pt>
    <dgm:pt modelId="{2624FC48-7233-431D-B11C-2465006E1BA9}" type="pres">
      <dgm:prSet presAssocID="{10BBE856-790C-4C15-91EF-88FF496709A0}" presName="compNode" presStyleCnt="0"/>
      <dgm:spPr/>
    </dgm:pt>
    <dgm:pt modelId="{0505CDB1-A699-4067-96B2-99D9EB5AD229}" type="pres">
      <dgm:prSet presAssocID="{10BBE856-790C-4C15-91EF-88FF496709A0}" presName="bgRect" presStyleLbl="bgShp" presStyleIdx="0" presStyleCnt="5"/>
      <dgm:spPr/>
    </dgm:pt>
    <dgm:pt modelId="{EEC0E8F2-39D1-457C-A3B3-C62764256B86}" type="pres">
      <dgm:prSet presAssocID="{10BBE856-790C-4C15-91EF-88FF496709A0}" presName="iconRect" presStyleLbl="node1" presStyleIdx="0" presStyleCnt="5"/>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ctionary"/>
        </a:ext>
      </dgm:extLst>
    </dgm:pt>
    <dgm:pt modelId="{035E2CC0-1554-42A8-AFC0-C2672598191B}" type="pres">
      <dgm:prSet presAssocID="{10BBE856-790C-4C15-91EF-88FF496709A0}" presName="spaceRect" presStyleCnt="0"/>
      <dgm:spPr/>
    </dgm:pt>
    <dgm:pt modelId="{0C78A1E5-8F72-41F4-A223-A4B6DA1EE32B}" type="pres">
      <dgm:prSet presAssocID="{10BBE856-790C-4C15-91EF-88FF496709A0}" presName="parTx" presStyleLbl="revTx" presStyleIdx="0" presStyleCnt="5">
        <dgm:presLayoutVars>
          <dgm:chMax val="0"/>
          <dgm:chPref val="0"/>
        </dgm:presLayoutVars>
      </dgm:prSet>
      <dgm:spPr/>
    </dgm:pt>
    <dgm:pt modelId="{9095F272-DFD3-44EE-953C-0ADB2C5E9895}" type="pres">
      <dgm:prSet presAssocID="{470D69C8-28D6-415C-9F64-991B36EF3595}" presName="sibTrans" presStyleCnt="0"/>
      <dgm:spPr/>
    </dgm:pt>
    <dgm:pt modelId="{099C730C-BE67-4611-97FC-173EA7ECFFF8}" type="pres">
      <dgm:prSet presAssocID="{DA0B333C-4635-4F03-8792-B2BA68D96231}" presName="compNode" presStyleCnt="0"/>
      <dgm:spPr/>
    </dgm:pt>
    <dgm:pt modelId="{7196FE4B-94C7-461E-93E4-4420D1AB1232}" type="pres">
      <dgm:prSet presAssocID="{DA0B333C-4635-4F03-8792-B2BA68D96231}" presName="bgRect" presStyleLbl="bgShp" presStyleIdx="1" presStyleCnt="5"/>
      <dgm:spPr/>
    </dgm:pt>
    <dgm:pt modelId="{58478DA9-4B97-4BBA-B4AF-EDE56E515596}" type="pres">
      <dgm:prSet presAssocID="{DA0B333C-4635-4F03-8792-B2BA68D96231}" presName="iconRect" presStyleLbl="node1" presStyleIdx="1" presStyleCnt="5"/>
      <dgm:spPr>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obotOutline"/>
        </a:ext>
      </dgm:extLst>
    </dgm:pt>
    <dgm:pt modelId="{84C391A6-ECA9-4513-8A02-B575B8B83455}" type="pres">
      <dgm:prSet presAssocID="{DA0B333C-4635-4F03-8792-B2BA68D96231}" presName="spaceRect" presStyleCnt="0"/>
      <dgm:spPr/>
    </dgm:pt>
    <dgm:pt modelId="{BD11C492-FCF4-4609-9361-A253F08C1358}" type="pres">
      <dgm:prSet presAssocID="{DA0B333C-4635-4F03-8792-B2BA68D96231}" presName="parTx" presStyleLbl="revTx" presStyleIdx="1" presStyleCnt="5">
        <dgm:presLayoutVars>
          <dgm:chMax val="0"/>
          <dgm:chPref val="0"/>
        </dgm:presLayoutVars>
      </dgm:prSet>
      <dgm:spPr/>
    </dgm:pt>
    <dgm:pt modelId="{C817D280-FE87-4177-9B95-3AE1A258F967}" type="pres">
      <dgm:prSet presAssocID="{928617BB-297C-4D78-987C-FC9D7FC503DC}" presName="sibTrans" presStyleCnt="0"/>
      <dgm:spPr/>
    </dgm:pt>
    <dgm:pt modelId="{AE5FA08E-F924-4306-82FF-ED8E2829C10F}" type="pres">
      <dgm:prSet presAssocID="{0A870298-4C8C-4FD8-B404-776E7C38EB28}" presName="compNode" presStyleCnt="0"/>
      <dgm:spPr/>
    </dgm:pt>
    <dgm:pt modelId="{8F9BCB38-B15F-4D74-A0A2-924C8F276450}" type="pres">
      <dgm:prSet presAssocID="{0A870298-4C8C-4FD8-B404-776E7C38EB28}" presName="bgRect" presStyleLbl="bgShp" presStyleIdx="2" presStyleCnt="5"/>
      <dgm:spPr/>
    </dgm:pt>
    <dgm:pt modelId="{E2E14FF2-6192-4264-858B-E9B7B89E6018}" type="pres">
      <dgm:prSet presAssocID="{0A870298-4C8C-4FD8-B404-776E7C38EB28}" presName="iconRect" presStyleLbl="node1" presStyleIdx="2" presStyleCnt="5"/>
      <dgm:spPr>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mmitments"/>
        </a:ext>
      </dgm:extLst>
    </dgm:pt>
    <dgm:pt modelId="{19ABF5E1-8731-4FE3-A40D-47463DC44F13}" type="pres">
      <dgm:prSet presAssocID="{0A870298-4C8C-4FD8-B404-776E7C38EB28}" presName="spaceRect" presStyleCnt="0"/>
      <dgm:spPr/>
    </dgm:pt>
    <dgm:pt modelId="{C92A4522-39C9-41B9-8ABA-BFFFFBFEE3AA}" type="pres">
      <dgm:prSet presAssocID="{0A870298-4C8C-4FD8-B404-776E7C38EB28}" presName="parTx" presStyleLbl="revTx" presStyleIdx="2" presStyleCnt="5">
        <dgm:presLayoutVars>
          <dgm:chMax val="0"/>
          <dgm:chPref val="0"/>
        </dgm:presLayoutVars>
      </dgm:prSet>
      <dgm:spPr/>
    </dgm:pt>
    <dgm:pt modelId="{0F997976-DDF0-43D4-90EA-DCFCD7F172A2}" type="pres">
      <dgm:prSet presAssocID="{BE980983-8682-49EE-8C2A-4AA6C7679D94}" presName="sibTrans" presStyleCnt="0"/>
      <dgm:spPr/>
    </dgm:pt>
    <dgm:pt modelId="{B1079081-FBFD-4208-8C44-B1DE94421D91}" type="pres">
      <dgm:prSet presAssocID="{F6C66D45-11BC-4F9F-8E59-1409B01208C3}" presName="compNode" presStyleCnt="0"/>
      <dgm:spPr/>
    </dgm:pt>
    <dgm:pt modelId="{00790A95-027E-477A-A9E7-A3B5FF66D769}" type="pres">
      <dgm:prSet presAssocID="{F6C66D45-11BC-4F9F-8E59-1409B01208C3}" presName="bgRect" presStyleLbl="bgShp" presStyleIdx="3" presStyleCnt="5"/>
      <dgm:spPr/>
    </dgm:pt>
    <dgm:pt modelId="{EA1729A6-31A2-4D70-95E6-1773E2B4A5E9}" type="pres">
      <dgm:prSet presAssocID="{F6C66D45-11BC-4F9F-8E59-1409B01208C3}" presName="iconRect" presStyleLbl="node1" presStyleIdx="3" presStyleCnt="5"/>
      <dgm:spPr>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amily"/>
        </a:ext>
      </dgm:extLst>
    </dgm:pt>
    <dgm:pt modelId="{8369A309-7E62-44D1-A9CC-32B30C74D6D6}" type="pres">
      <dgm:prSet presAssocID="{F6C66D45-11BC-4F9F-8E59-1409B01208C3}" presName="spaceRect" presStyleCnt="0"/>
      <dgm:spPr/>
    </dgm:pt>
    <dgm:pt modelId="{16E33C0F-6750-4F57-8CCD-1C3B3B239E35}" type="pres">
      <dgm:prSet presAssocID="{F6C66D45-11BC-4F9F-8E59-1409B01208C3}" presName="parTx" presStyleLbl="revTx" presStyleIdx="3" presStyleCnt="5">
        <dgm:presLayoutVars>
          <dgm:chMax val="0"/>
          <dgm:chPref val="0"/>
        </dgm:presLayoutVars>
      </dgm:prSet>
      <dgm:spPr/>
    </dgm:pt>
    <dgm:pt modelId="{243C4FE2-525A-4FBB-93AB-BAB22FADE884}" type="pres">
      <dgm:prSet presAssocID="{3840DE67-72CA-455D-914A-D348BDD5B328}" presName="sibTrans" presStyleCnt="0"/>
      <dgm:spPr/>
    </dgm:pt>
    <dgm:pt modelId="{FF04DA00-358D-4B90-875C-0ED8FA007A6D}" type="pres">
      <dgm:prSet presAssocID="{FAE3383F-E7DD-4D9C-9D6A-893E037E78D0}" presName="compNode" presStyleCnt="0"/>
      <dgm:spPr/>
    </dgm:pt>
    <dgm:pt modelId="{1C6808CA-E493-4852-B487-0B369E29ADE4}" type="pres">
      <dgm:prSet presAssocID="{FAE3383F-E7DD-4D9C-9D6A-893E037E78D0}" presName="bgRect" presStyleLbl="bgShp" presStyleIdx="4" presStyleCnt="5"/>
      <dgm:spPr/>
    </dgm:pt>
    <dgm:pt modelId="{8EC4FB9C-3817-4E90-99CD-BE80270407EF}" type="pres">
      <dgm:prSet presAssocID="{FAE3383F-E7DD-4D9C-9D6A-893E037E78D0}" presName="iconRect" presStyleLbl="node1" presStyleIdx="4" presStyleCnt="5"/>
      <dgm:spPr>
        <a:blipFill>
          <a:blip xmlns:r="http://schemas.openxmlformats.org/officeDocument/2006/relationships"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Fingerprint"/>
        </a:ext>
      </dgm:extLst>
    </dgm:pt>
    <dgm:pt modelId="{571BEF29-389E-4DE0-93A5-5CB6C7152D87}" type="pres">
      <dgm:prSet presAssocID="{FAE3383F-E7DD-4D9C-9D6A-893E037E78D0}" presName="spaceRect" presStyleCnt="0"/>
      <dgm:spPr/>
    </dgm:pt>
    <dgm:pt modelId="{92756F4E-B86C-4F79-98E9-032171A48158}" type="pres">
      <dgm:prSet presAssocID="{FAE3383F-E7DD-4D9C-9D6A-893E037E78D0}" presName="parTx" presStyleLbl="revTx" presStyleIdx="4" presStyleCnt="5">
        <dgm:presLayoutVars>
          <dgm:chMax val="0"/>
          <dgm:chPref val="0"/>
        </dgm:presLayoutVars>
      </dgm:prSet>
      <dgm:spPr/>
    </dgm:pt>
  </dgm:ptLst>
  <dgm:cxnLst>
    <dgm:cxn modelId="{6E307A08-7E63-4CD8-B6FA-32E0CF706B17}" srcId="{20E75D1A-02F5-406D-8DA1-AA6850C7329A}" destId="{FAE3383F-E7DD-4D9C-9D6A-893E037E78D0}" srcOrd="4" destOrd="0" parTransId="{73852779-0A15-4B6F-A7DB-98BAB8A49115}" sibTransId="{4B685E14-3101-40FB-933A-F820AD5EB266}"/>
    <dgm:cxn modelId="{09D9C821-5DB5-425B-8ED3-9ECB31A663A1}" type="presOf" srcId="{F6C66D45-11BC-4F9F-8E59-1409B01208C3}" destId="{16E33C0F-6750-4F57-8CCD-1C3B3B239E35}" srcOrd="0" destOrd="0" presId="urn:microsoft.com/office/officeart/2018/2/layout/IconVerticalSolidList"/>
    <dgm:cxn modelId="{C8621B33-B266-4AA0-A406-5CB9F0A5DE53}" srcId="{20E75D1A-02F5-406D-8DA1-AA6850C7329A}" destId="{10BBE856-790C-4C15-91EF-88FF496709A0}" srcOrd="0" destOrd="0" parTransId="{2049B076-BB7E-4336-A9B2-E69468B78A48}" sibTransId="{470D69C8-28D6-415C-9F64-991B36EF3595}"/>
    <dgm:cxn modelId="{DA09FC4D-B38B-442E-82B5-DE1CF7428107}" srcId="{20E75D1A-02F5-406D-8DA1-AA6850C7329A}" destId="{0A870298-4C8C-4FD8-B404-776E7C38EB28}" srcOrd="2" destOrd="0" parTransId="{0138E0B7-8B70-4528-BE8C-FD8FBF8F4449}" sibTransId="{BE980983-8682-49EE-8C2A-4AA6C7679D94}"/>
    <dgm:cxn modelId="{C37BFC77-AD7F-45DB-909E-B81AD4AD9ADE}" type="presOf" srcId="{0A870298-4C8C-4FD8-B404-776E7C38EB28}" destId="{C92A4522-39C9-41B9-8ABA-BFFFFBFEE3AA}" srcOrd="0" destOrd="0" presId="urn:microsoft.com/office/officeart/2018/2/layout/IconVerticalSolidList"/>
    <dgm:cxn modelId="{99727487-5E6A-4550-9AD8-9C7FC4DFEC55}" srcId="{20E75D1A-02F5-406D-8DA1-AA6850C7329A}" destId="{DA0B333C-4635-4F03-8792-B2BA68D96231}" srcOrd="1" destOrd="0" parTransId="{93F56569-F6E6-4382-A1DE-5238BEA9ECBF}" sibTransId="{928617BB-297C-4D78-987C-FC9D7FC503DC}"/>
    <dgm:cxn modelId="{9D5A2E92-8938-4035-9584-7C158F8A23F9}" type="presOf" srcId="{20E75D1A-02F5-406D-8DA1-AA6850C7329A}" destId="{A1EF5964-5960-46E8-A3FB-648833075721}" srcOrd="0" destOrd="0" presId="urn:microsoft.com/office/officeart/2018/2/layout/IconVerticalSolidList"/>
    <dgm:cxn modelId="{F3EB2DB7-9A4B-49B3-BA82-EEFDABDA0421}" type="presOf" srcId="{FAE3383F-E7DD-4D9C-9D6A-893E037E78D0}" destId="{92756F4E-B86C-4F79-98E9-032171A48158}" srcOrd="0" destOrd="0" presId="urn:microsoft.com/office/officeart/2018/2/layout/IconVerticalSolidList"/>
    <dgm:cxn modelId="{7BC4FABE-F3C8-4A36-82AD-49A7401D124E}" type="presOf" srcId="{10BBE856-790C-4C15-91EF-88FF496709A0}" destId="{0C78A1E5-8F72-41F4-A223-A4B6DA1EE32B}" srcOrd="0" destOrd="0" presId="urn:microsoft.com/office/officeart/2018/2/layout/IconVerticalSolidList"/>
    <dgm:cxn modelId="{FA87E6DB-43A8-48BF-A852-FD15969916FE}" type="presOf" srcId="{DA0B333C-4635-4F03-8792-B2BA68D96231}" destId="{BD11C492-FCF4-4609-9361-A253F08C1358}" srcOrd="0" destOrd="0" presId="urn:microsoft.com/office/officeart/2018/2/layout/IconVerticalSolidList"/>
    <dgm:cxn modelId="{474DC2E6-7805-4F8E-8826-61FB8E440E86}" srcId="{20E75D1A-02F5-406D-8DA1-AA6850C7329A}" destId="{F6C66D45-11BC-4F9F-8E59-1409B01208C3}" srcOrd="3" destOrd="0" parTransId="{39E95387-9C4B-4B01-B159-9EC6BEC2E025}" sibTransId="{3840DE67-72CA-455D-914A-D348BDD5B328}"/>
    <dgm:cxn modelId="{B62587B3-5A16-4C97-B97F-7D6699B9173A}" type="presParOf" srcId="{A1EF5964-5960-46E8-A3FB-648833075721}" destId="{2624FC48-7233-431D-B11C-2465006E1BA9}" srcOrd="0" destOrd="0" presId="urn:microsoft.com/office/officeart/2018/2/layout/IconVerticalSolidList"/>
    <dgm:cxn modelId="{31DB6DA8-7FBA-4229-9199-C666D741D710}" type="presParOf" srcId="{2624FC48-7233-431D-B11C-2465006E1BA9}" destId="{0505CDB1-A699-4067-96B2-99D9EB5AD229}" srcOrd="0" destOrd="0" presId="urn:microsoft.com/office/officeart/2018/2/layout/IconVerticalSolidList"/>
    <dgm:cxn modelId="{2E8F6F7A-827E-40AE-A38F-788EDB664B9B}" type="presParOf" srcId="{2624FC48-7233-431D-B11C-2465006E1BA9}" destId="{EEC0E8F2-39D1-457C-A3B3-C62764256B86}" srcOrd="1" destOrd="0" presId="urn:microsoft.com/office/officeart/2018/2/layout/IconVerticalSolidList"/>
    <dgm:cxn modelId="{BE2C242D-B21E-4DA5-AEF0-36894FC0D7DD}" type="presParOf" srcId="{2624FC48-7233-431D-B11C-2465006E1BA9}" destId="{035E2CC0-1554-42A8-AFC0-C2672598191B}" srcOrd="2" destOrd="0" presId="urn:microsoft.com/office/officeart/2018/2/layout/IconVerticalSolidList"/>
    <dgm:cxn modelId="{B95137E4-70DD-4580-A761-B57A2228F92F}" type="presParOf" srcId="{2624FC48-7233-431D-B11C-2465006E1BA9}" destId="{0C78A1E5-8F72-41F4-A223-A4B6DA1EE32B}" srcOrd="3" destOrd="0" presId="urn:microsoft.com/office/officeart/2018/2/layout/IconVerticalSolidList"/>
    <dgm:cxn modelId="{ABD297C5-302A-4AAB-9F46-F73776A83528}" type="presParOf" srcId="{A1EF5964-5960-46E8-A3FB-648833075721}" destId="{9095F272-DFD3-44EE-953C-0ADB2C5E9895}" srcOrd="1" destOrd="0" presId="urn:microsoft.com/office/officeart/2018/2/layout/IconVerticalSolidList"/>
    <dgm:cxn modelId="{21746795-E4EE-4C14-85BD-562F99419434}" type="presParOf" srcId="{A1EF5964-5960-46E8-A3FB-648833075721}" destId="{099C730C-BE67-4611-97FC-173EA7ECFFF8}" srcOrd="2" destOrd="0" presId="urn:microsoft.com/office/officeart/2018/2/layout/IconVerticalSolidList"/>
    <dgm:cxn modelId="{65FB9C3B-F547-433C-BA65-56546A3DE5DF}" type="presParOf" srcId="{099C730C-BE67-4611-97FC-173EA7ECFFF8}" destId="{7196FE4B-94C7-461E-93E4-4420D1AB1232}" srcOrd="0" destOrd="0" presId="urn:microsoft.com/office/officeart/2018/2/layout/IconVerticalSolidList"/>
    <dgm:cxn modelId="{0283FCC7-B32F-4FFF-AF5E-13B9DF4EA75B}" type="presParOf" srcId="{099C730C-BE67-4611-97FC-173EA7ECFFF8}" destId="{58478DA9-4B97-4BBA-B4AF-EDE56E515596}" srcOrd="1" destOrd="0" presId="urn:microsoft.com/office/officeart/2018/2/layout/IconVerticalSolidList"/>
    <dgm:cxn modelId="{6FC589C8-3C12-47BB-9BEE-4B90773331C0}" type="presParOf" srcId="{099C730C-BE67-4611-97FC-173EA7ECFFF8}" destId="{84C391A6-ECA9-4513-8A02-B575B8B83455}" srcOrd="2" destOrd="0" presId="urn:microsoft.com/office/officeart/2018/2/layout/IconVerticalSolidList"/>
    <dgm:cxn modelId="{109FD7DF-7A23-459B-B1FF-37370BA43407}" type="presParOf" srcId="{099C730C-BE67-4611-97FC-173EA7ECFFF8}" destId="{BD11C492-FCF4-4609-9361-A253F08C1358}" srcOrd="3" destOrd="0" presId="urn:microsoft.com/office/officeart/2018/2/layout/IconVerticalSolidList"/>
    <dgm:cxn modelId="{CB9A411C-96DF-4E93-821F-C6C460EAD5C8}" type="presParOf" srcId="{A1EF5964-5960-46E8-A3FB-648833075721}" destId="{C817D280-FE87-4177-9B95-3AE1A258F967}" srcOrd="3" destOrd="0" presId="urn:microsoft.com/office/officeart/2018/2/layout/IconVerticalSolidList"/>
    <dgm:cxn modelId="{6A2E51BE-B7F6-4A08-9989-924F9BDA3A13}" type="presParOf" srcId="{A1EF5964-5960-46E8-A3FB-648833075721}" destId="{AE5FA08E-F924-4306-82FF-ED8E2829C10F}" srcOrd="4" destOrd="0" presId="urn:microsoft.com/office/officeart/2018/2/layout/IconVerticalSolidList"/>
    <dgm:cxn modelId="{6A0ACEF1-7713-43C0-B338-B1AA158BDB7E}" type="presParOf" srcId="{AE5FA08E-F924-4306-82FF-ED8E2829C10F}" destId="{8F9BCB38-B15F-4D74-A0A2-924C8F276450}" srcOrd="0" destOrd="0" presId="urn:microsoft.com/office/officeart/2018/2/layout/IconVerticalSolidList"/>
    <dgm:cxn modelId="{EF753EB4-E864-47B8-B61C-ACD246EBADC7}" type="presParOf" srcId="{AE5FA08E-F924-4306-82FF-ED8E2829C10F}" destId="{E2E14FF2-6192-4264-858B-E9B7B89E6018}" srcOrd="1" destOrd="0" presId="urn:microsoft.com/office/officeart/2018/2/layout/IconVerticalSolidList"/>
    <dgm:cxn modelId="{ACFC96EA-E928-4FC6-BB37-26F59AF3991E}" type="presParOf" srcId="{AE5FA08E-F924-4306-82FF-ED8E2829C10F}" destId="{19ABF5E1-8731-4FE3-A40D-47463DC44F13}" srcOrd="2" destOrd="0" presId="urn:microsoft.com/office/officeart/2018/2/layout/IconVerticalSolidList"/>
    <dgm:cxn modelId="{A88CBF65-A2F4-4113-94CD-5A2EB909BFB7}" type="presParOf" srcId="{AE5FA08E-F924-4306-82FF-ED8E2829C10F}" destId="{C92A4522-39C9-41B9-8ABA-BFFFFBFEE3AA}" srcOrd="3" destOrd="0" presId="urn:microsoft.com/office/officeart/2018/2/layout/IconVerticalSolidList"/>
    <dgm:cxn modelId="{752FAA91-3273-407B-97BC-F4E1EB324FCF}" type="presParOf" srcId="{A1EF5964-5960-46E8-A3FB-648833075721}" destId="{0F997976-DDF0-43D4-90EA-DCFCD7F172A2}" srcOrd="5" destOrd="0" presId="urn:microsoft.com/office/officeart/2018/2/layout/IconVerticalSolidList"/>
    <dgm:cxn modelId="{D21531D2-55BC-43A9-A7E7-3EB1CBFFBD04}" type="presParOf" srcId="{A1EF5964-5960-46E8-A3FB-648833075721}" destId="{B1079081-FBFD-4208-8C44-B1DE94421D91}" srcOrd="6" destOrd="0" presId="urn:microsoft.com/office/officeart/2018/2/layout/IconVerticalSolidList"/>
    <dgm:cxn modelId="{486C5CF5-F681-4038-AA13-ABF2930BD662}" type="presParOf" srcId="{B1079081-FBFD-4208-8C44-B1DE94421D91}" destId="{00790A95-027E-477A-A9E7-A3B5FF66D769}" srcOrd="0" destOrd="0" presId="urn:microsoft.com/office/officeart/2018/2/layout/IconVerticalSolidList"/>
    <dgm:cxn modelId="{CE7CDF63-A568-4E20-BC87-AD19D93B47DE}" type="presParOf" srcId="{B1079081-FBFD-4208-8C44-B1DE94421D91}" destId="{EA1729A6-31A2-4D70-95E6-1773E2B4A5E9}" srcOrd="1" destOrd="0" presId="urn:microsoft.com/office/officeart/2018/2/layout/IconVerticalSolidList"/>
    <dgm:cxn modelId="{6BCE54B5-0761-447C-9796-9B599CB8D80E}" type="presParOf" srcId="{B1079081-FBFD-4208-8C44-B1DE94421D91}" destId="{8369A309-7E62-44D1-A9CC-32B30C74D6D6}" srcOrd="2" destOrd="0" presId="urn:microsoft.com/office/officeart/2018/2/layout/IconVerticalSolidList"/>
    <dgm:cxn modelId="{C7F2AAC6-F8BB-49D4-809E-58A5C1431B23}" type="presParOf" srcId="{B1079081-FBFD-4208-8C44-B1DE94421D91}" destId="{16E33C0F-6750-4F57-8CCD-1C3B3B239E35}" srcOrd="3" destOrd="0" presId="urn:microsoft.com/office/officeart/2018/2/layout/IconVerticalSolidList"/>
    <dgm:cxn modelId="{3FB43D0E-ABD8-4C78-9764-AD860917D86C}" type="presParOf" srcId="{A1EF5964-5960-46E8-A3FB-648833075721}" destId="{243C4FE2-525A-4FBB-93AB-BAB22FADE884}" srcOrd="7" destOrd="0" presId="urn:microsoft.com/office/officeart/2018/2/layout/IconVerticalSolidList"/>
    <dgm:cxn modelId="{903E7986-5079-49EB-A1F0-1D904AF95F36}" type="presParOf" srcId="{A1EF5964-5960-46E8-A3FB-648833075721}" destId="{FF04DA00-358D-4B90-875C-0ED8FA007A6D}" srcOrd="8" destOrd="0" presId="urn:microsoft.com/office/officeart/2018/2/layout/IconVerticalSolidList"/>
    <dgm:cxn modelId="{6DBF6844-4E35-4152-9F28-D2A27E179D83}" type="presParOf" srcId="{FF04DA00-358D-4B90-875C-0ED8FA007A6D}" destId="{1C6808CA-E493-4852-B487-0B369E29ADE4}" srcOrd="0" destOrd="0" presId="urn:microsoft.com/office/officeart/2018/2/layout/IconVerticalSolidList"/>
    <dgm:cxn modelId="{7A403526-7F7B-4003-A299-A63023C29BAC}" type="presParOf" srcId="{FF04DA00-358D-4B90-875C-0ED8FA007A6D}" destId="{8EC4FB9C-3817-4E90-99CD-BE80270407EF}" srcOrd="1" destOrd="0" presId="urn:microsoft.com/office/officeart/2018/2/layout/IconVerticalSolidList"/>
    <dgm:cxn modelId="{62EA01FE-1BF8-43AB-99D2-99AD25067A14}" type="presParOf" srcId="{FF04DA00-358D-4B90-875C-0ED8FA007A6D}" destId="{571BEF29-389E-4DE0-93A5-5CB6C7152D87}" srcOrd="2" destOrd="0" presId="urn:microsoft.com/office/officeart/2018/2/layout/IconVerticalSolidList"/>
    <dgm:cxn modelId="{2CFD7034-FDCA-408A-8028-1A3A8EACB97A}" type="presParOf" srcId="{FF04DA00-358D-4B90-875C-0ED8FA007A6D}" destId="{92756F4E-B86C-4F79-98E9-032171A48158}"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13CB9D-F002-4508-9CC2-38EA9296237C}"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28E9AC0-B5CE-446F-989D-64A29C062567}">
      <dgm:prSet/>
      <dgm:spPr/>
      <dgm:t>
        <a:bodyPr/>
        <a:lstStyle/>
        <a:p>
          <a:pPr>
            <a:lnSpc>
              <a:spcPct val="100000"/>
            </a:lnSpc>
            <a:defRPr cap="all"/>
          </a:pPr>
          <a:r>
            <a:rPr lang="en-US"/>
            <a:t>Unexplained bone breaks</a:t>
          </a:r>
        </a:p>
      </dgm:t>
    </dgm:pt>
    <dgm:pt modelId="{3F6CC6DC-585C-4182-929B-2FAFD42EF508}" type="parTrans" cxnId="{AC7E521A-19DB-4580-A683-A2E879B603BD}">
      <dgm:prSet/>
      <dgm:spPr/>
      <dgm:t>
        <a:bodyPr/>
        <a:lstStyle/>
        <a:p>
          <a:endParaRPr lang="en-US"/>
        </a:p>
      </dgm:t>
    </dgm:pt>
    <dgm:pt modelId="{B5D72D6E-0E5B-44CD-9323-A752EABC339F}" type="sibTrans" cxnId="{AC7E521A-19DB-4580-A683-A2E879B603BD}">
      <dgm:prSet/>
      <dgm:spPr/>
      <dgm:t>
        <a:bodyPr/>
        <a:lstStyle/>
        <a:p>
          <a:endParaRPr lang="en-US"/>
        </a:p>
      </dgm:t>
    </dgm:pt>
    <dgm:pt modelId="{CA6A4227-B2A6-455F-A596-79811E630CDC}">
      <dgm:prSet/>
      <dgm:spPr/>
      <dgm:t>
        <a:bodyPr/>
        <a:lstStyle/>
        <a:p>
          <a:pPr>
            <a:lnSpc>
              <a:spcPct val="100000"/>
            </a:lnSpc>
            <a:defRPr cap="all"/>
          </a:pPr>
          <a:r>
            <a:rPr lang="en-US"/>
            <a:t>Welts</a:t>
          </a:r>
        </a:p>
      </dgm:t>
    </dgm:pt>
    <dgm:pt modelId="{4FB167E2-E156-4204-80E2-E1A471E265BC}" type="parTrans" cxnId="{AF65A938-6BDE-4BAD-B7BA-E8198DBC6933}">
      <dgm:prSet/>
      <dgm:spPr/>
      <dgm:t>
        <a:bodyPr/>
        <a:lstStyle/>
        <a:p>
          <a:endParaRPr lang="en-US"/>
        </a:p>
      </dgm:t>
    </dgm:pt>
    <dgm:pt modelId="{DB23B094-363E-4ACC-A6A7-0557219D5559}" type="sibTrans" cxnId="{AF65A938-6BDE-4BAD-B7BA-E8198DBC6933}">
      <dgm:prSet/>
      <dgm:spPr/>
      <dgm:t>
        <a:bodyPr/>
        <a:lstStyle/>
        <a:p>
          <a:endParaRPr lang="en-US"/>
        </a:p>
      </dgm:t>
    </dgm:pt>
    <dgm:pt modelId="{E5944855-EA75-4D35-A776-BB45EA37787A}">
      <dgm:prSet/>
      <dgm:spPr/>
      <dgm:t>
        <a:bodyPr/>
        <a:lstStyle/>
        <a:p>
          <a:pPr>
            <a:lnSpc>
              <a:spcPct val="100000"/>
            </a:lnSpc>
            <a:defRPr cap="all"/>
          </a:pPr>
          <a:r>
            <a:rPr lang="en-US"/>
            <a:t>Bruises</a:t>
          </a:r>
        </a:p>
      </dgm:t>
    </dgm:pt>
    <dgm:pt modelId="{11C021AE-C2CC-48EB-B199-89960DAFB528}" type="parTrans" cxnId="{60F647EA-8B9A-4A91-A726-A5C9526A8027}">
      <dgm:prSet/>
      <dgm:spPr/>
      <dgm:t>
        <a:bodyPr/>
        <a:lstStyle/>
        <a:p>
          <a:endParaRPr lang="en-US"/>
        </a:p>
      </dgm:t>
    </dgm:pt>
    <dgm:pt modelId="{984C1ECE-2DFC-4429-8030-32F187C4BE9D}" type="sibTrans" cxnId="{60F647EA-8B9A-4A91-A726-A5C9526A8027}">
      <dgm:prSet/>
      <dgm:spPr/>
      <dgm:t>
        <a:bodyPr/>
        <a:lstStyle/>
        <a:p>
          <a:endParaRPr lang="en-US"/>
        </a:p>
      </dgm:t>
    </dgm:pt>
    <dgm:pt modelId="{42E4FEA5-B61B-46B8-9A9A-5EB0BDE56F8B}">
      <dgm:prSet/>
      <dgm:spPr/>
      <dgm:t>
        <a:bodyPr/>
        <a:lstStyle/>
        <a:p>
          <a:pPr>
            <a:lnSpc>
              <a:spcPct val="100000"/>
            </a:lnSpc>
            <a:defRPr cap="all"/>
          </a:pPr>
          <a:r>
            <a:rPr lang="en-US"/>
            <a:t>Cuts</a:t>
          </a:r>
        </a:p>
      </dgm:t>
    </dgm:pt>
    <dgm:pt modelId="{84B0AF53-4FC6-4F45-BB86-8CE74BDD201D}" type="parTrans" cxnId="{723384FF-DB57-4B4F-AA23-E9AD2C91A669}">
      <dgm:prSet/>
      <dgm:spPr/>
      <dgm:t>
        <a:bodyPr/>
        <a:lstStyle/>
        <a:p>
          <a:endParaRPr lang="en-US"/>
        </a:p>
      </dgm:t>
    </dgm:pt>
    <dgm:pt modelId="{DCBC00B1-518F-4FFF-A7F3-DB72A6C63C79}" type="sibTrans" cxnId="{723384FF-DB57-4B4F-AA23-E9AD2C91A669}">
      <dgm:prSet/>
      <dgm:spPr/>
      <dgm:t>
        <a:bodyPr/>
        <a:lstStyle/>
        <a:p>
          <a:endParaRPr lang="en-US"/>
        </a:p>
      </dgm:t>
    </dgm:pt>
    <dgm:pt modelId="{5FB3C397-E07F-4898-B92B-E9832115042E}">
      <dgm:prSet/>
      <dgm:spPr/>
      <dgm:t>
        <a:bodyPr/>
        <a:lstStyle/>
        <a:p>
          <a:pPr>
            <a:lnSpc>
              <a:spcPct val="100000"/>
            </a:lnSpc>
            <a:defRPr cap="all"/>
          </a:pPr>
          <a:r>
            <a:rPr lang="en-US" dirty="0"/>
            <a:t>Open Sores/Wounds</a:t>
          </a:r>
        </a:p>
      </dgm:t>
    </dgm:pt>
    <dgm:pt modelId="{43956C17-1D54-4F61-BC90-3F4B27F52375}" type="parTrans" cxnId="{8ACF17C5-702C-45D1-8A54-EC2341AA93A5}">
      <dgm:prSet/>
      <dgm:spPr/>
      <dgm:t>
        <a:bodyPr/>
        <a:lstStyle/>
        <a:p>
          <a:endParaRPr lang="en-US"/>
        </a:p>
      </dgm:t>
    </dgm:pt>
    <dgm:pt modelId="{EC63842E-638D-42B6-A745-3EB1ECFA5015}" type="sibTrans" cxnId="{8ACF17C5-702C-45D1-8A54-EC2341AA93A5}">
      <dgm:prSet/>
      <dgm:spPr/>
      <dgm:t>
        <a:bodyPr/>
        <a:lstStyle/>
        <a:p>
          <a:endParaRPr lang="en-US"/>
        </a:p>
      </dgm:t>
    </dgm:pt>
    <dgm:pt modelId="{A9F7B4CE-69C7-426C-A0A0-4A0F2D80BBA9}">
      <dgm:prSet/>
      <dgm:spPr/>
      <dgm:t>
        <a:bodyPr/>
        <a:lstStyle/>
        <a:p>
          <a:pPr>
            <a:lnSpc>
              <a:spcPct val="100000"/>
            </a:lnSpc>
            <a:defRPr cap="all"/>
          </a:pPr>
          <a:r>
            <a:rPr lang="en-US"/>
            <a:t>Burns on the elder</a:t>
          </a:r>
        </a:p>
      </dgm:t>
    </dgm:pt>
    <dgm:pt modelId="{D6A03782-ADF3-4496-8845-D98A16A564CD}" type="parTrans" cxnId="{281B3705-6045-43FF-908F-C2AB55194500}">
      <dgm:prSet/>
      <dgm:spPr/>
      <dgm:t>
        <a:bodyPr/>
        <a:lstStyle/>
        <a:p>
          <a:endParaRPr lang="en-US"/>
        </a:p>
      </dgm:t>
    </dgm:pt>
    <dgm:pt modelId="{998F2E1F-7170-4C84-AC14-721FDCC17A43}" type="sibTrans" cxnId="{281B3705-6045-43FF-908F-C2AB55194500}">
      <dgm:prSet/>
      <dgm:spPr/>
      <dgm:t>
        <a:bodyPr/>
        <a:lstStyle/>
        <a:p>
          <a:endParaRPr lang="en-US"/>
        </a:p>
      </dgm:t>
    </dgm:pt>
    <dgm:pt modelId="{E24CEA2D-5AD7-4211-A3C2-7E5359FD7B08}" type="pres">
      <dgm:prSet presAssocID="{C913CB9D-F002-4508-9CC2-38EA9296237C}" presName="root" presStyleCnt="0">
        <dgm:presLayoutVars>
          <dgm:dir/>
          <dgm:resizeHandles val="exact"/>
        </dgm:presLayoutVars>
      </dgm:prSet>
      <dgm:spPr/>
    </dgm:pt>
    <dgm:pt modelId="{2F540705-6B84-4B92-B966-226AEFB55C68}" type="pres">
      <dgm:prSet presAssocID="{628E9AC0-B5CE-446F-989D-64A29C062567}" presName="compNode" presStyleCnt="0"/>
      <dgm:spPr/>
    </dgm:pt>
    <dgm:pt modelId="{E0CDDDFD-D620-4567-83CC-7FF8ABC31355}" type="pres">
      <dgm:prSet presAssocID="{628E9AC0-B5CE-446F-989D-64A29C062567}" presName="iconBgRect" presStyleLbl="bgShp" presStyleIdx="0" presStyleCnt="6"/>
      <dgm:spPr/>
    </dgm:pt>
    <dgm:pt modelId="{AA885A8B-D60D-400C-8D35-B4BA58401F4E}" type="pres">
      <dgm:prSet presAssocID="{628E9AC0-B5CE-446F-989D-64A29C062567}" presName="iconRect" presStyleLbl="node1" presStyleIdx="0" presStyleCnt="6"/>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Medical"/>
        </a:ext>
      </dgm:extLst>
    </dgm:pt>
    <dgm:pt modelId="{09C0C9E2-B012-423A-BB44-DB3CE03E067B}" type="pres">
      <dgm:prSet presAssocID="{628E9AC0-B5CE-446F-989D-64A29C062567}" presName="spaceRect" presStyleCnt="0"/>
      <dgm:spPr/>
    </dgm:pt>
    <dgm:pt modelId="{29F0AACD-08FE-405F-AE53-8B8F3D17111C}" type="pres">
      <dgm:prSet presAssocID="{628E9AC0-B5CE-446F-989D-64A29C062567}" presName="textRect" presStyleLbl="revTx" presStyleIdx="0" presStyleCnt="6">
        <dgm:presLayoutVars>
          <dgm:chMax val="1"/>
          <dgm:chPref val="1"/>
        </dgm:presLayoutVars>
      </dgm:prSet>
      <dgm:spPr/>
    </dgm:pt>
    <dgm:pt modelId="{4709FDB4-FFA9-4731-9F11-2358D43E3D2B}" type="pres">
      <dgm:prSet presAssocID="{B5D72D6E-0E5B-44CD-9323-A752EABC339F}" presName="sibTrans" presStyleCnt="0"/>
      <dgm:spPr/>
    </dgm:pt>
    <dgm:pt modelId="{DF4724E5-2927-402C-9F28-1B5BC5E4DAB9}" type="pres">
      <dgm:prSet presAssocID="{CA6A4227-B2A6-455F-A596-79811E630CDC}" presName="compNode" presStyleCnt="0"/>
      <dgm:spPr/>
    </dgm:pt>
    <dgm:pt modelId="{D8AC5FD6-4E25-49B3-AE75-2FCC0D61A3FD}" type="pres">
      <dgm:prSet presAssocID="{CA6A4227-B2A6-455F-A596-79811E630CDC}" presName="iconBgRect" presStyleLbl="bgShp" presStyleIdx="1" presStyleCnt="6"/>
      <dgm:spPr/>
    </dgm:pt>
    <dgm:pt modelId="{926E0E1A-3BB0-48C9-9389-E87C4DBC2D1D}" type="pres">
      <dgm:prSet presAssocID="{CA6A4227-B2A6-455F-A596-79811E630CDC}" presName="iconRect" presStyleLbl="node1" presStyleIdx="1" presStyleCnt="6"/>
      <dgm:spPr>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ind Chime"/>
        </a:ext>
      </dgm:extLst>
    </dgm:pt>
    <dgm:pt modelId="{C461461D-1472-4E89-B1DC-8254B9CC4CE0}" type="pres">
      <dgm:prSet presAssocID="{CA6A4227-B2A6-455F-A596-79811E630CDC}" presName="spaceRect" presStyleCnt="0"/>
      <dgm:spPr/>
    </dgm:pt>
    <dgm:pt modelId="{0FE6F0A5-B56B-4752-9BAF-49880628CE18}" type="pres">
      <dgm:prSet presAssocID="{CA6A4227-B2A6-455F-A596-79811E630CDC}" presName="textRect" presStyleLbl="revTx" presStyleIdx="1" presStyleCnt="6">
        <dgm:presLayoutVars>
          <dgm:chMax val="1"/>
          <dgm:chPref val="1"/>
        </dgm:presLayoutVars>
      </dgm:prSet>
      <dgm:spPr/>
    </dgm:pt>
    <dgm:pt modelId="{8A69DF15-FFBD-40AF-84A9-B603B3E9819F}" type="pres">
      <dgm:prSet presAssocID="{DB23B094-363E-4ACC-A6A7-0557219D5559}" presName="sibTrans" presStyleCnt="0"/>
      <dgm:spPr/>
    </dgm:pt>
    <dgm:pt modelId="{6750A35B-191D-417F-A293-B97BF0F284FF}" type="pres">
      <dgm:prSet presAssocID="{E5944855-EA75-4D35-A776-BB45EA37787A}" presName="compNode" presStyleCnt="0"/>
      <dgm:spPr/>
    </dgm:pt>
    <dgm:pt modelId="{4C88FA95-499C-4B02-9422-0452D4E3B80A}" type="pres">
      <dgm:prSet presAssocID="{E5944855-EA75-4D35-A776-BB45EA37787A}" presName="iconBgRect" presStyleLbl="bgShp" presStyleIdx="2" presStyleCnt="6"/>
      <dgm:spPr/>
    </dgm:pt>
    <dgm:pt modelId="{F9E6D9F7-AB13-4D27-8A8A-09A4FEBDA471}" type="pres">
      <dgm:prSet presAssocID="{E5944855-EA75-4D35-A776-BB45EA37787A}" presName="iconRect" presStyleLbl="node1" presStyleIdx="2" presStyleCnt="6"/>
      <dgm:spPr>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ashes"/>
        </a:ext>
      </dgm:extLst>
    </dgm:pt>
    <dgm:pt modelId="{177B469B-9D92-4DD0-9ADB-6C42CD0757FC}" type="pres">
      <dgm:prSet presAssocID="{E5944855-EA75-4D35-A776-BB45EA37787A}" presName="spaceRect" presStyleCnt="0"/>
      <dgm:spPr/>
    </dgm:pt>
    <dgm:pt modelId="{CCEED369-FFA1-4768-8D84-115CADFFEABA}" type="pres">
      <dgm:prSet presAssocID="{E5944855-EA75-4D35-A776-BB45EA37787A}" presName="textRect" presStyleLbl="revTx" presStyleIdx="2" presStyleCnt="6">
        <dgm:presLayoutVars>
          <dgm:chMax val="1"/>
          <dgm:chPref val="1"/>
        </dgm:presLayoutVars>
      </dgm:prSet>
      <dgm:spPr/>
    </dgm:pt>
    <dgm:pt modelId="{9DD3EC03-9900-47F2-B722-F4B484B1F366}" type="pres">
      <dgm:prSet presAssocID="{984C1ECE-2DFC-4429-8030-32F187C4BE9D}" presName="sibTrans" presStyleCnt="0"/>
      <dgm:spPr/>
    </dgm:pt>
    <dgm:pt modelId="{C270A7F8-6BAF-40E3-8858-D786706BFA7E}" type="pres">
      <dgm:prSet presAssocID="{42E4FEA5-B61B-46B8-9A9A-5EB0BDE56F8B}" presName="compNode" presStyleCnt="0"/>
      <dgm:spPr/>
    </dgm:pt>
    <dgm:pt modelId="{CA656863-DE71-4212-B450-AC57B49B1D26}" type="pres">
      <dgm:prSet presAssocID="{42E4FEA5-B61B-46B8-9A9A-5EB0BDE56F8B}" presName="iconBgRect" presStyleLbl="bgShp" presStyleIdx="3" presStyleCnt="6"/>
      <dgm:spPr/>
    </dgm:pt>
    <dgm:pt modelId="{075A0200-440F-495E-AE9D-D70DAA04D546}" type="pres">
      <dgm:prSet presAssocID="{42E4FEA5-B61B-46B8-9A9A-5EB0BDE56F8B}" presName="iconRect" presStyleLbl="node1" presStyleIdx="3" presStyleCnt="6"/>
      <dgm:spPr>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lose"/>
        </a:ext>
      </dgm:extLst>
    </dgm:pt>
    <dgm:pt modelId="{69FBE739-0E22-46FB-99D7-3E22A2EC023D}" type="pres">
      <dgm:prSet presAssocID="{42E4FEA5-B61B-46B8-9A9A-5EB0BDE56F8B}" presName="spaceRect" presStyleCnt="0"/>
      <dgm:spPr/>
    </dgm:pt>
    <dgm:pt modelId="{8199051D-AF9F-4128-BCD4-9B996D3B232C}" type="pres">
      <dgm:prSet presAssocID="{42E4FEA5-B61B-46B8-9A9A-5EB0BDE56F8B}" presName="textRect" presStyleLbl="revTx" presStyleIdx="3" presStyleCnt="6">
        <dgm:presLayoutVars>
          <dgm:chMax val="1"/>
          <dgm:chPref val="1"/>
        </dgm:presLayoutVars>
      </dgm:prSet>
      <dgm:spPr/>
    </dgm:pt>
    <dgm:pt modelId="{0EA93BD8-0F95-4B16-950B-1D43D68F4FF2}" type="pres">
      <dgm:prSet presAssocID="{DCBC00B1-518F-4FFF-A7F3-DB72A6C63C79}" presName="sibTrans" presStyleCnt="0"/>
      <dgm:spPr/>
    </dgm:pt>
    <dgm:pt modelId="{E5BB8EB7-601C-48E8-8C49-B226E9DF86A5}" type="pres">
      <dgm:prSet presAssocID="{5FB3C397-E07F-4898-B92B-E9832115042E}" presName="compNode" presStyleCnt="0"/>
      <dgm:spPr/>
    </dgm:pt>
    <dgm:pt modelId="{B94E20EB-8F77-4690-A1C1-11FD4EA1E735}" type="pres">
      <dgm:prSet presAssocID="{5FB3C397-E07F-4898-B92B-E9832115042E}" presName="iconBgRect" presStyleLbl="bgShp" presStyleIdx="4" presStyleCnt="6"/>
      <dgm:spPr/>
    </dgm:pt>
    <dgm:pt modelId="{3D475EA7-4947-45ED-86F4-E30C01A868CF}" type="pres">
      <dgm:prSet presAssocID="{5FB3C397-E07F-4898-B92B-E9832115042E}" presName="iconRect" presStyleLbl="node1" presStyleIdx="4" presStyleCnt="6"/>
      <dgm:spPr>
        <a:blipFill>
          <a:blip xmlns:r="http://schemas.openxmlformats.org/officeDocument/2006/relationships"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Inpatient"/>
        </a:ext>
      </dgm:extLst>
    </dgm:pt>
    <dgm:pt modelId="{C9747A72-0FAA-435D-8DE8-926125EB7815}" type="pres">
      <dgm:prSet presAssocID="{5FB3C397-E07F-4898-B92B-E9832115042E}" presName="spaceRect" presStyleCnt="0"/>
      <dgm:spPr/>
    </dgm:pt>
    <dgm:pt modelId="{39C0D6E7-A8A2-4EF9-909B-1829012E5B74}" type="pres">
      <dgm:prSet presAssocID="{5FB3C397-E07F-4898-B92B-E9832115042E}" presName="textRect" presStyleLbl="revTx" presStyleIdx="4" presStyleCnt="6">
        <dgm:presLayoutVars>
          <dgm:chMax val="1"/>
          <dgm:chPref val="1"/>
        </dgm:presLayoutVars>
      </dgm:prSet>
      <dgm:spPr/>
    </dgm:pt>
    <dgm:pt modelId="{214EDE85-781F-4BDF-8173-FE91DC80D9EA}" type="pres">
      <dgm:prSet presAssocID="{EC63842E-638D-42B6-A745-3EB1ECFA5015}" presName="sibTrans" presStyleCnt="0"/>
      <dgm:spPr/>
    </dgm:pt>
    <dgm:pt modelId="{32FD3785-8BCA-4512-808C-8BAC20C510C9}" type="pres">
      <dgm:prSet presAssocID="{A9F7B4CE-69C7-426C-A0A0-4A0F2D80BBA9}" presName="compNode" presStyleCnt="0"/>
      <dgm:spPr/>
    </dgm:pt>
    <dgm:pt modelId="{F8D64820-F793-4368-86D0-DF148BCBB163}" type="pres">
      <dgm:prSet presAssocID="{A9F7B4CE-69C7-426C-A0A0-4A0F2D80BBA9}" presName="iconBgRect" presStyleLbl="bgShp" presStyleIdx="5" presStyleCnt="6"/>
      <dgm:spPr/>
    </dgm:pt>
    <dgm:pt modelId="{E37B8B91-3D4D-4196-A68A-5308C6F49D41}" type="pres">
      <dgm:prSet presAssocID="{A9F7B4CE-69C7-426C-A0A0-4A0F2D80BBA9}" presName="iconRect" presStyleLbl="node1" presStyleIdx="5" presStyleCnt="6"/>
      <dgm:spPr>
        <a:blipFill>
          <a:blip xmlns:r="http://schemas.openxmlformats.org/officeDocument/2006/relationships" r:embed="rId11" cstate="hq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Fire"/>
        </a:ext>
      </dgm:extLst>
    </dgm:pt>
    <dgm:pt modelId="{C3D61296-148C-41BF-AC8B-6B545C949C3C}" type="pres">
      <dgm:prSet presAssocID="{A9F7B4CE-69C7-426C-A0A0-4A0F2D80BBA9}" presName="spaceRect" presStyleCnt="0"/>
      <dgm:spPr/>
    </dgm:pt>
    <dgm:pt modelId="{708E8CE9-CE17-430B-B7B6-1230D7A41121}" type="pres">
      <dgm:prSet presAssocID="{A9F7B4CE-69C7-426C-A0A0-4A0F2D80BBA9}" presName="textRect" presStyleLbl="revTx" presStyleIdx="5" presStyleCnt="6">
        <dgm:presLayoutVars>
          <dgm:chMax val="1"/>
          <dgm:chPref val="1"/>
        </dgm:presLayoutVars>
      </dgm:prSet>
      <dgm:spPr/>
    </dgm:pt>
  </dgm:ptLst>
  <dgm:cxnLst>
    <dgm:cxn modelId="{281B3705-6045-43FF-908F-C2AB55194500}" srcId="{C913CB9D-F002-4508-9CC2-38EA9296237C}" destId="{A9F7B4CE-69C7-426C-A0A0-4A0F2D80BBA9}" srcOrd="5" destOrd="0" parTransId="{D6A03782-ADF3-4496-8845-D98A16A564CD}" sibTransId="{998F2E1F-7170-4C84-AC14-721FDCC17A43}"/>
    <dgm:cxn modelId="{B4D84A07-FE56-4122-ADF0-806FE5BFCA1A}" type="presOf" srcId="{5FB3C397-E07F-4898-B92B-E9832115042E}" destId="{39C0D6E7-A8A2-4EF9-909B-1829012E5B74}" srcOrd="0" destOrd="0" presId="urn:microsoft.com/office/officeart/2018/5/layout/IconCircleLabelList"/>
    <dgm:cxn modelId="{ABDABB0D-40B5-4279-A1E5-F8AAB470F633}" type="presOf" srcId="{42E4FEA5-B61B-46B8-9A9A-5EB0BDE56F8B}" destId="{8199051D-AF9F-4128-BCD4-9B996D3B232C}" srcOrd="0" destOrd="0" presId="urn:microsoft.com/office/officeart/2018/5/layout/IconCircleLabelList"/>
    <dgm:cxn modelId="{AC7E521A-19DB-4580-A683-A2E879B603BD}" srcId="{C913CB9D-F002-4508-9CC2-38EA9296237C}" destId="{628E9AC0-B5CE-446F-989D-64A29C062567}" srcOrd="0" destOrd="0" parTransId="{3F6CC6DC-585C-4182-929B-2FAFD42EF508}" sibTransId="{B5D72D6E-0E5B-44CD-9323-A752EABC339F}"/>
    <dgm:cxn modelId="{AF65A938-6BDE-4BAD-B7BA-E8198DBC6933}" srcId="{C913CB9D-F002-4508-9CC2-38EA9296237C}" destId="{CA6A4227-B2A6-455F-A596-79811E630CDC}" srcOrd="1" destOrd="0" parTransId="{4FB167E2-E156-4204-80E2-E1A471E265BC}" sibTransId="{DB23B094-363E-4ACC-A6A7-0557219D5559}"/>
    <dgm:cxn modelId="{7645EA48-2AF0-4558-AA0A-021F57283D66}" type="presOf" srcId="{628E9AC0-B5CE-446F-989D-64A29C062567}" destId="{29F0AACD-08FE-405F-AE53-8B8F3D17111C}" srcOrd="0" destOrd="0" presId="urn:microsoft.com/office/officeart/2018/5/layout/IconCircleLabelList"/>
    <dgm:cxn modelId="{136A977C-FAC9-4260-959A-836ECB93B6E3}" type="presOf" srcId="{C913CB9D-F002-4508-9CC2-38EA9296237C}" destId="{E24CEA2D-5AD7-4211-A3C2-7E5359FD7B08}" srcOrd="0" destOrd="0" presId="urn:microsoft.com/office/officeart/2018/5/layout/IconCircleLabelList"/>
    <dgm:cxn modelId="{8BBE9F7E-DDA3-4D5C-9E4F-05CB3105CB73}" type="presOf" srcId="{E5944855-EA75-4D35-A776-BB45EA37787A}" destId="{CCEED369-FFA1-4768-8D84-115CADFFEABA}" srcOrd="0" destOrd="0" presId="urn:microsoft.com/office/officeart/2018/5/layout/IconCircleLabelList"/>
    <dgm:cxn modelId="{8ACF17C5-702C-45D1-8A54-EC2341AA93A5}" srcId="{C913CB9D-F002-4508-9CC2-38EA9296237C}" destId="{5FB3C397-E07F-4898-B92B-E9832115042E}" srcOrd="4" destOrd="0" parTransId="{43956C17-1D54-4F61-BC90-3F4B27F52375}" sibTransId="{EC63842E-638D-42B6-A745-3EB1ECFA5015}"/>
    <dgm:cxn modelId="{3F76A0C9-974C-47C0-B069-5D4459A5E72F}" type="presOf" srcId="{A9F7B4CE-69C7-426C-A0A0-4A0F2D80BBA9}" destId="{708E8CE9-CE17-430B-B7B6-1230D7A41121}" srcOrd="0" destOrd="0" presId="urn:microsoft.com/office/officeart/2018/5/layout/IconCircleLabelList"/>
    <dgm:cxn modelId="{60F647EA-8B9A-4A91-A726-A5C9526A8027}" srcId="{C913CB9D-F002-4508-9CC2-38EA9296237C}" destId="{E5944855-EA75-4D35-A776-BB45EA37787A}" srcOrd="2" destOrd="0" parTransId="{11C021AE-C2CC-48EB-B199-89960DAFB528}" sibTransId="{984C1ECE-2DFC-4429-8030-32F187C4BE9D}"/>
    <dgm:cxn modelId="{88B4CCFA-A571-4C84-856A-4A5DC866BAC6}" type="presOf" srcId="{CA6A4227-B2A6-455F-A596-79811E630CDC}" destId="{0FE6F0A5-B56B-4752-9BAF-49880628CE18}" srcOrd="0" destOrd="0" presId="urn:microsoft.com/office/officeart/2018/5/layout/IconCircleLabelList"/>
    <dgm:cxn modelId="{723384FF-DB57-4B4F-AA23-E9AD2C91A669}" srcId="{C913CB9D-F002-4508-9CC2-38EA9296237C}" destId="{42E4FEA5-B61B-46B8-9A9A-5EB0BDE56F8B}" srcOrd="3" destOrd="0" parTransId="{84B0AF53-4FC6-4F45-BB86-8CE74BDD201D}" sibTransId="{DCBC00B1-518F-4FFF-A7F3-DB72A6C63C79}"/>
    <dgm:cxn modelId="{8A5CB6F4-260A-46AA-8C8C-09130E4C738A}" type="presParOf" srcId="{E24CEA2D-5AD7-4211-A3C2-7E5359FD7B08}" destId="{2F540705-6B84-4B92-B966-226AEFB55C68}" srcOrd="0" destOrd="0" presId="urn:microsoft.com/office/officeart/2018/5/layout/IconCircleLabelList"/>
    <dgm:cxn modelId="{3EB3D25B-A803-4BB0-B5DC-3E4A04B55A36}" type="presParOf" srcId="{2F540705-6B84-4B92-B966-226AEFB55C68}" destId="{E0CDDDFD-D620-4567-83CC-7FF8ABC31355}" srcOrd="0" destOrd="0" presId="urn:microsoft.com/office/officeart/2018/5/layout/IconCircleLabelList"/>
    <dgm:cxn modelId="{10BED2F5-5607-4447-AD49-3EE995124960}" type="presParOf" srcId="{2F540705-6B84-4B92-B966-226AEFB55C68}" destId="{AA885A8B-D60D-400C-8D35-B4BA58401F4E}" srcOrd="1" destOrd="0" presId="urn:microsoft.com/office/officeart/2018/5/layout/IconCircleLabelList"/>
    <dgm:cxn modelId="{3C546941-27C8-4711-AEE5-8F4881EE6EF9}" type="presParOf" srcId="{2F540705-6B84-4B92-B966-226AEFB55C68}" destId="{09C0C9E2-B012-423A-BB44-DB3CE03E067B}" srcOrd="2" destOrd="0" presId="urn:microsoft.com/office/officeart/2018/5/layout/IconCircleLabelList"/>
    <dgm:cxn modelId="{3AA94356-FF8D-4879-A1BF-88868F43619B}" type="presParOf" srcId="{2F540705-6B84-4B92-B966-226AEFB55C68}" destId="{29F0AACD-08FE-405F-AE53-8B8F3D17111C}" srcOrd="3" destOrd="0" presId="urn:microsoft.com/office/officeart/2018/5/layout/IconCircleLabelList"/>
    <dgm:cxn modelId="{C8EDE406-76A4-4E54-B231-0E2ACB101E32}" type="presParOf" srcId="{E24CEA2D-5AD7-4211-A3C2-7E5359FD7B08}" destId="{4709FDB4-FFA9-4731-9F11-2358D43E3D2B}" srcOrd="1" destOrd="0" presId="urn:microsoft.com/office/officeart/2018/5/layout/IconCircleLabelList"/>
    <dgm:cxn modelId="{A8EE5D9A-3AE4-4325-9EC8-9FC902415CBE}" type="presParOf" srcId="{E24CEA2D-5AD7-4211-A3C2-7E5359FD7B08}" destId="{DF4724E5-2927-402C-9F28-1B5BC5E4DAB9}" srcOrd="2" destOrd="0" presId="urn:microsoft.com/office/officeart/2018/5/layout/IconCircleLabelList"/>
    <dgm:cxn modelId="{B5413BC1-1F56-4138-8BED-C5650581299C}" type="presParOf" srcId="{DF4724E5-2927-402C-9F28-1B5BC5E4DAB9}" destId="{D8AC5FD6-4E25-49B3-AE75-2FCC0D61A3FD}" srcOrd="0" destOrd="0" presId="urn:microsoft.com/office/officeart/2018/5/layout/IconCircleLabelList"/>
    <dgm:cxn modelId="{588A7520-BD7F-478F-835C-DCA133021781}" type="presParOf" srcId="{DF4724E5-2927-402C-9F28-1B5BC5E4DAB9}" destId="{926E0E1A-3BB0-48C9-9389-E87C4DBC2D1D}" srcOrd="1" destOrd="0" presId="urn:microsoft.com/office/officeart/2018/5/layout/IconCircleLabelList"/>
    <dgm:cxn modelId="{F745D5A5-94A8-4FF4-AEEB-87DE9A117A90}" type="presParOf" srcId="{DF4724E5-2927-402C-9F28-1B5BC5E4DAB9}" destId="{C461461D-1472-4E89-B1DC-8254B9CC4CE0}" srcOrd="2" destOrd="0" presId="urn:microsoft.com/office/officeart/2018/5/layout/IconCircleLabelList"/>
    <dgm:cxn modelId="{BF6C7915-E314-4DEB-A48B-91DD2A07C521}" type="presParOf" srcId="{DF4724E5-2927-402C-9F28-1B5BC5E4DAB9}" destId="{0FE6F0A5-B56B-4752-9BAF-49880628CE18}" srcOrd="3" destOrd="0" presId="urn:microsoft.com/office/officeart/2018/5/layout/IconCircleLabelList"/>
    <dgm:cxn modelId="{5F13F273-3523-470E-B239-8FFEE8A035C8}" type="presParOf" srcId="{E24CEA2D-5AD7-4211-A3C2-7E5359FD7B08}" destId="{8A69DF15-FFBD-40AF-84A9-B603B3E9819F}" srcOrd="3" destOrd="0" presId="urn:microsoft.com/office/officeart/2018/5/layout/IconCircleLabelList"/>
    <dgm:cxn modelId="{C351F51F-9BFC-403A-838E-71D3C1044B80}" type="presParOf" srcId="{E24CEA2D-5AD7-4211-A3C2-7E5359FD7B08}" destId="{6750A35B-191D-417F-A293-B97BF0F284FF}" srcOrd="4" destOrd="0" presId="urn:microsoft.com/office/officeart/2018/5/layout/IconCircleLabelList"/>
    <dgm:cxn modelId="{52AA5EBD-23DA-47FE-9023-66881E202330}" type="presParOf" srcId="{6750A35B-191D-417F-A293-B97BF0F284FF}" destId="{4C88FA95-499C-4B02-9422-0452D4E3B80A}" srcOrd="0" destOrd="0" presId="urn:microsoft.com/office/officeart/2018/5/layout/IconCircleLabelList"/>
    <dgm:cxn modelId="{2A732A53-BD4E-408A-977B-A55E44817C70}" type="presParOf" srcId="{6750A35B-191D-417F-A293-B97BF0F284FF}" destId="{F9E6D9F7-AB13-4D27-8A8A-09A4FEBDA471}" srcOrd="1" destOrd="0" presId="urn:microsoft.com/office/officeart/2018/5/layout/IconCircleLabelList"/>
    <dgm:cxn modelId="{3279EFA6-41C9-432C-A9AF-6B30BB33CC03}" type="presParOf" srcId="{6750A35B-191D-417F-A293-B97BF0F284FF}" destId="{177B469B-9D92-4DD0-9ADB-6C42CD0757FC}" srcOrd="2" destOrd="0" presId="urn:microsoft.com/office/officeart/2018/5/layout/IconCircleLabelList"/>
    <dgm:cxn modelId="{54F8C450-7F44-4BA5-B3C4-8586AD60A8C6}" type="presParOf" srcId="{6750A35B-191D-417F-A293-B97BF0F284FF}" destId="{CCEED369-FFA1-4768-8D84-115CADFFEABA}" srcOrd="3" destOrd="0" presId="urn:microsoft.com/office/officeart/2018/5/layout/IconCircleLabelList"/>
    <dgm:cxn modelId="{26327980-BA54-4FA6-8456-8A88250B3898}" type="presParOf" srcId="{E24CEA2D-5AD7-4211-A3C2-7E5359FD7B08}" destId="{9DD3EC03-9900-47F2-B722-F4B484B1F366}" srcOrd="5" destOrd="0" presId="urn:microsoft.com/office/officeart/2018/5/layout/IconCircleLabelList"/>
    <dgm:cxn modelId="{F5B9BC81-6985-4139-B960-8966F2C015BC}" type="presParOf" srcId="{E24CEA2D-5AD7-4211-A3C2-7E5359FD7B08}" destId="{C270A7F8-6BAF-40E3-8858-D786706BFA7E}" srcOrd="6" destOrd="0" presId="urn:microsoft.com/office/officeart/2018/5/layout/IconCircleLabelList"/>
    <dgm:cxn modelId="{CB5B53D7-0808-4B43-9678-A861225B274F}" type="presParOf" srcId="{C270A7F8-6BAF-40E3-8858-D786706BFA7E}" destId="{CA656863-DE71-4212-B450-AC57B49B1D26}" srcOrd="0" destOrd="0" presId="urn:microsoft.com/office/officeart/2018/5/layout/IconCircleLabelList"/>
    <dgm:cxn modelId="{FC717C83-B0A2-4D8B-BA06-83EF77A17EB0}" type="presParOf" srcId="{C270A7F8-6BAF-40E3-8858-D786706BFA7E}" destId="{075A0200-440F-495E-AE9D-D70DAA04D546}" srcOrd="1" destOrd="0" presId="urn:microsoft.com/office/officeart/2018/5/layout/IconCircleLabelList"/>
    <dgm:cxn modelId="{7D827E6B-6E19-4606-8996-B776BC59F9E5}" type="presParOf" srcId="{C270A7F8-6BAF-40E3-8858-D786706BFA7E}" destId="{69FBE739-0E22-46FB-99D7-3E22A2EC023D}" srcOrd="2" destOrd="0" presId="urn:microsoft.com/office/officeart/2018/5/layout/IconCircleLabelList"/>
    <dgm:cxn modelId="{7700AAED-24DA-4623-A83C-A0AFF182BBE4}" type="presParOf" srcId="{C270A7F8-6BAF-40E3-8858-D786706BFA7E}" destId="{8199051D-AF9F-4128-BCD4-9B996D3B232C}" srcOrd="3" destOrd="0" presId="urn:microsoft.com/office/officeart/2018/5/layout/IconCircleLabelList"/>
    <dgm:cxn modelId="{75566421-F2ED-41F9-92A6-482883DD1BDD}" type="presParOf" srcId="{E24CEA2D-5AD7-4211-A3C2-7E5359FD7B08}" destId="{0EA93BD8-0F95-4B16-950B-1D43D68F4FF2}" srcOrd="7" destOrd="0" presId="urn:microsoft.com/office/officeart/2018/5/layout/IconCircleLabelList"/>
    <dgm:cxn modelId="{06CD6570-15FA-471E-B54C-AF4D5208B2E7}" type="presParOf" srcId="{E24CEA2D-5AD7-4211-A3C2-7E5359FD7B08}" destId="{E5BB8EB7-601C-48E8-8C49-B226E9DF86A5}" srcOrd="8" destOrd="0" presId="urn:microsoft.com/office/officeart/2018/5/layout/IconCircleLabelList"/>
    <dgm:cxn modelId="{FCAD1B20-94D8-4CFF-BF30-04C3B1025CF7}" type="presParOf" srcId="{E5BB8EB7-601C-48E8-8C49-B226E9DF86A5}" destId="{B94E20EB-8F77-4690-A1C1-11FD4EA1E735}" srcOrd="0" destOrd="0" presId="urn:microsoft.com/office/officeart/2018/5/layout/IconCircleLabelList"/>
    <dgm:cxn modelId="{ED32557C-E755-41F8-9545-DC1CB5942487}" type="presParOf" srcId="{E5BB8EB7-601C-48E8-8C49-B226E9DF86A5}" destId="{3D475EA7-4947-45ED-86F4-E30C01A868CF}" srcOrd="1" destOrd="0" presId="urn:microsoft.com/office/officeart/2018/5/layout/IconCircleLabelList"/>
    <dgm:cxn modelId="{F3041A7F-8B9E-4A1C-A68C-D5FC56EF9AD3}" type="presParOf" srcId="{E5BB8EB7-601C-48E8-8C49-B226E9DF86A5}" destId="{C9747A72-0FAA-435D-8DE8-926125EB7815}" srcOrd="2" destOrd="0" presId="urn:microsoft.com/office/officeart/2018/5/layout/IconCircleLabelList"/>
    <dgm:cxn modelId="{2416EAC4-3026-47DE-B8DA-F976D0F1B7F5}" type="presParOf" srcId="{E5BB8EB7-601C-48E8-8C49-B226E9DF86A5}" destId="{39C0D6E7-A8A2-4EF9-909B-1829012E5B74}" srcOrd="3" destOrd="0" presId="urn:microsoft.com/office/officeart/2018/5/layout/IconCircleLabelList"/>
    <dgm:cxn modelId="{DDCA9B0E-DF67-4AB8-AB93-2186F04246A7}" type="presParOf" srcId="{E24CEA2D-5AD7-4211-A3C2-7E5359FD7B08}" destId="{214EDE85-781F-4BDF-8173-FE91DC80D9EA}" srcOrd="9" destOrd="0" presId="urn:microsoft.com/office/officeart/2018/5/layout/IconCircleLabelList"/>
    <dgm:cxn modelId="{AB3F38F1-3BE7-423B-A17D-E730DFA94802}" type="presParOf" srcId="{E24CEA2D-5AD7-4211-A3C2-7E5359FD7B08}" destId="{32FD3785-8BCA-4512-808C-8BAC20C510C9}" srcOrd="10" destOrd="0" presId="urn:microsoft.com/office/officeart/2018/5/layout/IconCircleLabelList"/>
    <dgm:cxn modelId="{E7B3220B-A54E-4ECE-95A3-F40EB651F190}" type="presParOf" srcId="{32FD3785-8BCA-4512-808C-8BAC20C510C9}" destId="{F8D64820-F793-4368-86D0-DF148BCBB163}" srcOrd="0" destOrd="0" presId="urn:microsoft.com/office/officeart/2018/5/layout/IconCircleLabelList"/>
    <dgm:cxn modelId="{A9E8412B-7D00-4800-A720-0B1F8A44C75E}" type="presParOf" srcId="{32FD3785-8BCA-4512-808C-8BAC20C510C9}" destId="{E37B8B91-3D4D-4196-A68A-5308C6F49D41}" srcOrd="1" destOrd="0" presId="urn:microsoft.com/office/officeart/2018/5/layout/IconCircleLabelList"/>
    <dgm:cxn modelId="{1DBBCEB5-C8E8-470E-A976-4BA88C438A32}" type="presParOf" srcId="{32FD3785-8BCA-4512-808C-8BAC20C510C9}" destId="{C3D61296-148C-41BF-AC8B-6B545C949C3C}" srcOrd="2" destOrd="0" presId="urn:microsoft.com/office/officeart/2018/5/layout/IconCircleLabelList"/>
    <dgm:cxn modelId="{FCA702B3-8D74-4479-9485-04BBDC5502BC}" type="presParOf" srcId="{32FD3785-8BCA-4512-808C-8BAC20C510C9}" destId="{708E8CE9-CE17-430B-B7B6-1230D7A41121}"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D00759-4510-4474-AB73-3AE0E9FEDAD9}"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EB4DA931-1942-4AF9-A841-DAC53A7E1D64}">
      <dgm:prSet/>
      <dgm:spPr/>
      <dgm:t>
        <a:bodyPr/>
        <a:lstStyle/>
        <a:p>
          <a:pPr>
            <a:lnSpc>
              <a:spcPct val="100000"/>
            </a:lnSpc>
            <a:defRPr cap="all"/>
          </a:pPr>
          <a:r>
            <a:rPr lang="en-US"/>
            <a:t>The elder is withdrawn and fails to participate in usual activities</a:t>
          </a:r>
        </a:p>
      </dgm:t>
    </dgm:pt>
    <dgm:pt modelId="{6BFD4396-C609-4C3C-8368-B3D14D418250}" type="parTrans" cxnId="{6377F988-7293-4D16-8B44-7F6E902FB02D}">
      <dgm:prSet/>
      <dgm:spPr/>
      <dgm:t>
        <a:bodyPr/>
        <a:lstStyle/>
        <a:p>
          <a:endParaRPr lang="en-US"/>
        </a:p>
      </dgm:t>
    </dgm:pt>
    <dgm:pt modelId="{F1A02260-1EA8-48FD-B322-CC8198CC2559}" type="sibTrans" cxnId="{6377F988-7293-4D16-8B44-7F6E902FB02D}">
      <dgm:prSet/>
      <dgm:spPr/>
      <dgm:t>
        <a:bodyPr/>
        <a:lstStyle/>
        <a:p>
          <a:endParaRPr lang="en-US"/>
        </a:p>
      </dgm:t>
    </dgm:pt>
    <dgm:pt modelId="{6C602D48-1EFF-4DB8-8EB9-D9C46C739017}">
      <dgm:prSet/>
      <dgm:spPr/>
      <dgm:t>
        <a:bodyPr/>
        <a:lstStyle/>
        <a:p>
          <a:pPr>
            <a:lnSpc>
              <a:spcPct val="100000"/>
            </a:lnSpc>
            <a:defRPr cap="all"/>
          </a:pPr>
          <a:r>
            <a:rPr lang="en-US"/>
            <a:t>The caregiver often isolates the elderly person and won’t let them be alone with other family members</a:t>
          </a:r>
        </a:p>
      </dgm:t>
    </dgm:pt>
    <dgm:pt modelId="{3F29A08A-BE03-40AC-86CB-9DEE5A6A7E38}" type="parTrans" cxnId="{7D030A8E-B325-482D-98D2-03637286BA3A}">
      <dgm:prSet/>
      <dgm:spPr/>
      <dgm:t>
        <a:bodyPr/>
        <a:lstStyle/>
        <a:p>
          <a:endParaRPr lang="en-US"/>
        </a:p>
      </dgm:t>
    </dgm:pt>
    <dgm:pt modelId="{9E845F02-ABDE-42A9-8745-C1EBDABB646A}" type="sibTrans" cxnId="{7D030A8E-B325-482D-98D2-03637286BA3A}">
      <dgm:prSet/>
      <dgm:spPr/>
      <dgm:t>
        <a:bodyPr/>
        <a:lstStyle/>
        <a:p>
          <a:endParaRPr lang="en-US"/>
        </a:p>
      </dgm:t>
    </dgm:pt>
    <dgm:pt modelId="{DD21EEDE-F1CB-46C1-B65C-B35A16819B00}">
      <dgm:prSet/>
      <dgm:spPr/>
      <dgm:t>
        <a:bodyPr/>
        <a:lstStyle/>
        <a:p>
          <a:pPr>
            <a:lnSpc>
              <a:spcPct val="100000"/>
            </a:lnSpc>
            <a:defRPr cap="all"/>
          </a:pPr>
          <a:r>
            <a:rPr lang="en-US"/>
            <a:t>The caregiver can be verbally aggressive or demeaning to the elderly person</a:t>
          </a:r>
        </a:p>
      </dgm:t>
    </dgm:pt>
    <dgm:pt modelId="{2540ED20-6C09-4B26-A68E-9D60E01BD36A}" type="parTrans" cxnId="{EDAEC3E2-BFC2-44AD-8BCD-55CD8A837F6A}">
      <dgm:prSet/>
      <dgm:spPr/>
      <dgm:t>
        <a:bodyPr/>
        <a:lstStyle/>
        <a:p>
          <a:endParaRPr lang="en-US"/>
        </a:p>
      </dgm:t>
    </dgm:pt>
    <dgm:pt modelId="{93D9AE3B-765A-4CFB-8CE7-DC775C5C65A8}" type="sibTrans" cxnId="{EDAEC3E2-BFC2-44AD-8BCD-55CD8A837F6A}">
      <dgm:prSet/>
      <dgm:spPr/>
      <dgm:t>
        <a:bodyPr/>
        <a:lstStyle/>
        <a:p>
          <a:endParaRPr lang="en-US"/>
        </a:p>
      </dgm:t>
    </dgm:pt>
    <dgm:pt modelId="{F43C1E89-7B59-45F9-80BA-92854CBCF867}">
      <dgm:prSet/>
      <dgm:spPr/>
      <dgm:t>
        <a:bodyPr/>
        <a:lstStyle/>
        <a:p>
          <a:pPr>
            <a:lnSpc>
              <a:spcPct val="100000"/>
            </a:lnSpc>
            <a:defRPr cap="all"/>
          </a:pPr>
          <a:r>
            <a:rPr lang="en-US"/>
            <a:t>The caregiver may be controlling, but not want to actively care for the elderly person</a:t>
          </a:r>
        </a:p>
      </dgm:t>
    </dgm:pt>
    <dgm:pt modelId="{AA22D8F5-0DB3-4E22-BC22-5B2C7290B31C}" type="parTrans" cxnId="{2D38C440-A354-495F-B4B3-634E78A95418}">
      <dgm:prSet/>
      <dgm:spPr/>
      <dgm:t>
        <a:bodyPr/>
        <a:lstStyle/>
        <a:p>
          <a:endParaRPr lang="en-US"/>
        </a:p>
      </dgm:t>
    </dgm:pt>
    <dgm:pt modelId="{F822ED5E-17A5-4080-977F-BBFBEDE2B721}" type="sibTrans" cxnId="{2D38C440-A354-495F-B4B3-634E78A95418}">
      <dgm:prSet/>
      <dgm:spPr/>
      <dgm:t>
        <a:bodyPr/>
        <a:lstStyle/>
        <a:p>
          <a:endParaRPr lang="en-US"/>
        </a:p>
      </dgm:t>
    </dgm:pt>
    <dgm:pt modelId="{8740C82A-D074-4ADF-B2EE-283394B75221}" type="pres">
      <dgm:prSet presAssocID="{67D00759-4510-4474-AB73-3AE0E9FEDAD9}" presName="root" presStyleCnt="0">
        <dgm:presLayoutVars>
          <dgm:dir/>
          <dgm:resizeHandles val="exact"/>
        </dgm:presLayoutVars>
      </dgm:prSet>
      <dgm:spPr/>
    </dgm:pt>
    <dgm:pt modelId="{AA7884A1-C96B-48FA-9E91-D953ED550A70}" type="pres">
      <dgm:prSet presAssocID="{EB4DA931-1942-4AF9-A841-DAC53A7E1D64}" presName="compNode" presStyleCnt="0"/>
      <dgm:spPr/>
    </dgm:pt>
    <dgm:pt modelId="{33CFAE44-B970-4A0E-B1EE-733387B27C8A}" type="pres">
      <dgm:prSet presAssocID="{EB4DA931-1942-4AF9-A841-DAC53A7E1D64}" presName="iconBgRect" presStyleLbl="bgShp" presStyleIdx="0" presStyleCnt="4"/>
      <dgm:spPr/>
    </dgm:pt>
    <dgm:pt modelId="{5AD8894B-C4FE-4BC6-9F1E-CC0482B1E57E}" type="pres">
      <dgm:prSet presAssocID="{EB4DA931-1942-4AF9-A841-DAC53A7E1D6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 Sign"/>
        </a:ext>
      </dgm:extLst>
    </dgm:pt>
    <dgm:pt modelId="{537D2055-24CA-4975-90FF-9F99F028C662}" type="pres">
      <dgm:prSet presAssocID="{EB4DA931-1942-4AF9-A841-DAC53A7E1D64}" presName="spaceRect" presStyleCnt="0"/>
      <dgm:spPr/>
    </dgm:pt>
    <dgm:pt modelId="{D20E77D6-500D-4181-8FD2-34E566EAF772}" type="pres">
      <dgm:prSet presAssocID="{EB4DA931-1942-4AF9-A841-DAC53A7E1D64}" presName="textRect" presStyleLbl="revTx" presStyleIdx="0" presStyleCnt="4">
        <dgm:presLayoutVars>
          <dgm:chMax val="1"/>
          <dgm:chPref val="1"/>
        </dgm:presLayoutVars>
      </dgm:prSet>
      <dgm:spPr/>
    </dgm:pt>
    <dgm:pt modelId="{0433C35D-8820-4D99-8476-723CD96B8F64}" type="pres">
      <dgm:prSet presAssocID="{F1A02260-1EA8-48FD-B322-CC8198CC2559}" presName="sibTrans" presStyleCnt="0"/>
      <dgm:spPr/>
    </dgm:pt>
    <dgm:pt modelId="{470DAF93-281D-48B9-810A-DBFB54EF8B37}" type="pres">
      <dgm:prSet presAssocID="{6C602D48-1EFF-4DB8-8EB9-D9C46C739017}" presName="compNode" presStyleCnt="0"/>
      <dgm:spPr/>
    </dgm:pt>
    <dgm:pt modelId="{22A298BC-C9A5-4341-AC43-3460A0848EB6}" type="pres">
      <dgm:prSet presAssocID="{6C602D48-1EFF-4DB8-8EB9-D9C46C739017}" presName="iconBgRect" presStyleLbl="bgShp" presStyleIdx="1" presStyleCnt="4"/>
      <dgm:spPr/>
    </dgm:pt>
    <dgm:pt modelId="{35445AE5-ADFF-442D-9FB9-BA6AA42F6ABD}" type="pres">
      <dgm:prSet presAssocID="{6C602D48-1EFF-4DB8-8EB9-D9C46C73901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iversal Access"/>
        </a:ext>
      </dgm:extLst>
    </dgm:pt>
    <dgm:pt modelId="{D77974BD-1406-4F9C-8503-7C02D37CF1B4}" type="pres">
      <dgm:prSet presAssocID="{6C602D48-1EFF-4DB8-8EB9-D9C46C739017}" presName="spaceRect" presStyleCnt="0"/>
      <dgm:spPr/>
    </dgm:pt>
    <dgm:pt modelId="{6C52BCA2-76A1-4949-ACB1-D093D4539CFA}" type="pres">
      <dgm:prSet presAssocID="{6C602D48-1EFF-4DB8-8EB9-D9C46C739017}" presName="textRect" presStyleLbl="revTx" presStyleIdx="1" presStyleCnt="4">
        <dgm:presLayoutVars>
          <dgm:chMax val="1"/>
          <dgm:chPref val="1"/>
        </dgm:presLayoutVars>
      </dgm:prSet>
      <dgm:spPr/>
    </dgm:pt>
    <dgm:pt modelId="{3BE8EA40-1B48-429B-8D8A-D6F4DFD76A25}" type="pres">
      <dgm:prSet presAssocID="{9E845F02-ABDE-42A9-8745-C1EBDABB646A}" presName="sibTrans" presStyleCnt="0"/>
      <dgm:spPr/>
    </dgm:pt>
    <dgm:pt modelId="{1DB74411-CECD-47DC-B514-547E398066AC}" type="pres">
      <dgm:prSet presAssocID="{DD21EEDE-F1CB-46C1-B65C-B35A16819B00}" presName="compNode" presStyleCnt="0"/>
      <dgm:spPr/>
    </dgm:pt>
    <dgm:pt modelId="{54A7C622-29B7-4155-93F9-BB81FEE236FA}" type="pres">
      <dgm:prSet presAssocID="{DD21EEDE-F1CB-46C1-B65C-B35A16819B00}" presName="iconBgRect" presStyleLbl="bgShp" presStyleIdx="2" presStyleCnt="4"/>
      <dgm:spPr/>
    </dgm:pt>
    <dgm:pt modelId="{E43161A4-169D-4995-980F-FDCB154C1936}" type="pres">
      <dgm:prSet presAssocID="{DD21EEDE-F1CB-46C1-B65C-B35A16819B00}"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Influencer"/>
        </a:ext>
      </dgm:extLst>
    </dgm:pt>
    <dgm:pt modelId="{374CD443-1B01-4359-8516-D928E944E537}" type="pres">
      <dgm:prSet presAssocID="{DD21EEDE-F1CB-46C1-B65C-B35A16819B00}" presName="spaceRect" presStyleCnt="0"/>
      <dgm:spPr/>
    </dgm:pt>
    <dgm:pt modelId="{CC505741-841E-4418-B838-CA7BF57E1D59}" type="pres">
      <dgm:prSet presAssocID="{DD21EEDE-F1CB-46C1-B65C-B35A16819B00}" presName="textRect" presStyleLbl="revTx" presStyleIdx="2" presStyleCnt="4">
        <dgm:presLayoutVars>
          <dgm:chMax val="1"/>
          <dgm:chPref val="1"/>
        </dgm:presLayoutVars>
      </dgm:prSet>
      <dgm:spPr/>
    </dgm:pt>
    <dgm:pt modelId="{B007DD31-D762-4DE9-B30E-B7CCEE57E4A2}" type="pres">
      <dgm:prSet presAssocID="{93D9AE3B-765A-4CFB-8CE7-DC775C5C65A8}" presName="sibTrans" presStyleCnt="0"/>
      <dgm:spPr/>
    </dgm:pt>
    <dgm:pt modelId="{B478648D-1BCD-491B-9BB9-BA5B16F57F2D}" type="pres">
      <dgm:prSet presAssocID="{F43C1E89-7B59-45F9-80BA-92854CBCF867}" presName="compNode" presStyleCnt="0"/>
      <dgm:spPr/>
    </dgm:pt>
    <dgm:pt modelId="{C793238F-08CD-477C-A13D-727291F480CC}" type="pres">
      <dgm:prSet presAssocID="{F43C1E89-7B59-45F9-80BA-92854CBCF867}" presName="iconBgRect" presStyleLbl="bgShp" presStyleIdx="3" presStyleCnt="4"/>
      <dgm:spPr/>
    </dgm:pt>
    <dgm:pt modelId="{A1717BC2-893D-44FA-8FD7-7143D95CF64F}" type="pres">
      <dgm:prSet presAssocID="{F43C1E89-7B59-45F9-80BA-92854CBCF86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are"/>
        </a:ext>
      </dgm:extLst>
    </dgm:pt>
    <dgm:pt modelId="{22B0087D-AD92-44B9-B8A2-68CC390F3B48}" type="pres">
      <dgm:prSet presAssocID="{F43C1E89-7B59-45F9-80BA-92854CBCF867}" presName="spaceRect" presStyleCnt="0"/>
      <dgm:spPr/>
    </dgm:pt>
    <dgm:pt modelId="{515D5E0E-34F3-4072-8FCD-FB5150E4F80C}" type="pres">
      <dgm:prSet presAssocID="{F43C1E89-7B59-45F9-80BA-92854CBCF867}" presName="textRect" presStyleLbl="revTx" presStyleIdx="3" presStyleCnt="4">
        <dgm:presLayoutVars>
          <dgm:chMax val="1"/>
          <dgm:chPref val="1"/>
        </dgm:presLayoutVars>
      </dgm:prSet>
      <dgm:spPr/>
    </dgm:pt>
  </dgm:ptLst>
  <dgm:cxnLst>
    <dgm:cxn modelId="{8F76FC09-8055-44E5-B678-79015E4258F1}" type="presOf" srcId="{6C602D48-1EFF-4DB8-8EB9-D9C46C739017}" destId="{6C52BCA2-76A1-4949-ACB1-D093D4539CFA}" srcOrd="0" destOrd="0" presId="urn:microsoft.com/office/officeart/2018/5/layout/IconCircleLabelList"/>
    <dgm:cxn modelId="{F0255A10-6AFA-4CDD-87D6-46EDA9BF55E0}" type="presOf" srcId="{EB4DA931-1942-4AF9-A841-DAC53A7E1D64}" destId="{D20E77D6-500D-4181-8FD2-34E566EAF772}" srcOrd="0" destOrd="0" presId="urn:microsoft.com/office/officeart/2018/5/layout/IconCircleLabelList"/>
    <dgm:cxn modelId="{C8BF1C25-517F-46A3-808C-CC5240AB8B7B}" type="presOf" srcId="{F43C1E89-7B59-45F9-80BA-92854CBCF867}" destId="{515D5E0E-34F3-4072-8FCD-FB5150E4F80C}" srcOrd="0" destOrd="0" presId="urn:microsoft.com/office/officeart/2018/5/layout/IconCircleLabelList"/>
    <dgm:cxn modelId="{2D38C440-A354-495F-B4B3-634E78A95418}" srcId="{67D00759-4510-4474-AB73-3AE0E9FEDAD9}" destId="{F43C1E89-7B59-45F9-80BA-92854CBCF867}" srcOrd="3" destOrd="0" parTransId="{AA22D8F5-0DB3-4E22-BC22-5B2C7290B31C}" sibTransId="{F822ED5E-17A5-4080-977F-BBFBEDE2B721}"/>
    <dgm:cxn modelId="{B1619E5D-930D-4DB8-B20B-D0D13741B833}" type="presOf" srcId="{DD21EEDE-F1CB-46C1-B65C-B35A16819B00}" destId="{CC505741-841E-4418-B838-CA7BF57E1D59}" srcOrd="0" destOrd="0" presId="urn:microsoft.com/office/officeart/2018/5/layout/IconCircleLabelList"/>
    <dgm:cxn modelId="{6377F988-7293-4D16-8B44-7F6E902FB02D}" srcId="{67D00759-4510-4474-AB73-3AE0E9FEDAD9}" destId="{EB4DA931-1942-4AF9-A841-DAC53A7E1D64}" srcOrd="0" destOrd="0" parTransId="{6BFD4396-C609-4C3C-8368-B3D14D418250}" sibTransId="{F1A02260-1EA8-48FD-B322-CC8198CC2559}"/>
    <dgm:cxn modelId="{7D030A8E-B325-482D-98D2-03637286BA3A}" srcId="{67D00759-4510-4474-AB73-3AE0E9FEDAD9}" destId="{6C602D48-1EFF-4DB8-8EB9-D9C46C739017}" srcOrd="1" destOrd="0" parTransId="{3F29A08A-BE03-40AC-86CB-9DEE5A6A7E38}" sibTransId="{9E845F02-ABDE-42A9-8745-C1EBDABB646A}"/>
    <dgm:cxn modelId="{300302AD-6F1A-4A8A-B532-4F376E965E6A}" type="presOf" srcId="{67D00759-4510-4474-AB73-3AE0E9FEDAD9}" destId="{8740C82A-D074-4ADF-B2EE-283394B75221}" srcOrd="0" destOrd="0" presId="urn:microsoft.com/office/officeart/2018/5/layout/IconCircleLabelList"/>
    <dgm:cxn modelId="{EDAEC3E2-BFC2-44AD-8BCD-55CD8A837F6A}" srcId="{67D00759-4510-4474-AB73-3AE0E9FEDAD9}" destId="{DD21EEDE-F1CB-46C1-B65C-B35A16819B00}" srcOrd="2" destOrd="0" parTransId="{2540ED20-6C09-4B26-A68E-9D60E01BD36A}" sibTransId="{93D9AE3B-765A-4CFB-8CE7-DC775C5C65A8}"/>
    <dgm:cxn modelId="{AD6C03A5-0820-4D3E-A28D-B9D7BD87825B}" type="presParOf" srcId="{8740C82A-D074-4ADF-B2EE-283394B75221}" destId="{AA7884A1-C96B-48FA-9E91-D953ED550A70}" srcOrd="0" destOrd="0" presId="urn:microsoft.com/office/officeart/2018/5/layout/IconCircleLabelList"/>
    <dgm:cxn modelId="{DE87F6A4-428D-485B-9E5B-CAAC06B5E4E2}" type="presParOf" srcId="{AA7884A1-C96B-48FA-9E91-D953ED550A70}" destId="{33CFAE44-B970-4A0E-B1EE-733387B27C8A}" srcOrd="0" destOrd="0" presId="urn:microsoft.com/office/officeart/2018/5/layout/IconCircleLabelList"/>
    <dgm:cxn modelId="{A173C7B6-ACE2-4F29-805D-2F9982B0581E}" type="presParOf" srcId="{AA7884A1-C96B-48FA-9E91-D953ED550A70}" destId="{5AD8894B-C4FE-4BC6-9F1E-CC0482B1E57E}" srcOrd="1" destOrd="0" presId="urn:microsoft.com/office/officeart/2018/5/layout/IconCircleLabelList"/>
    <dgm:cxn modelId="{F3A15E9B-DD09-4EF9-9B91-C6A40EC888BD}" type="presParOf" srcId="{AA7884A1-C96B-48FA-9E91-D953ED550A70}" destId="{537D2055-24CA-4975-90FF-9F99F028C662}" srcOrd="2" destOrd="0" presId="urn:microsoft.com/office/officeart/2018/5/layout/IconCircleLabelList"/>
    <dgm:cxn modelId="{C11B732C-FBDE-467A-AFA5-9694DC7FA985}" type="presParOf" srcId="{AA7884A1-C96B-48FA-9E91-D953ED550A70}" destId="{D20E77D6-500D-4181-8FD2-34E566EAF772}" srcOrd="3" destOrd="0" presId="urn:microsoft.com/office/officeart/2018/5/layout/IconCircleLabelList"/>
    <dgm:cxn modelId="{AC0E55A0-A038-4CEB-A6CB-FA1EDCFF2366}" type="presParOf" srcId="{8740C82A-D074-4ADF-B2EE-283394B75221}" destId="{0433C35D-8820-4D99-8476-723CD96B8F64}" srcOrd="1" destOrd="0" presId="urn:microsoft.com/office/officeart/2018/5/layout/IconCircleLabelList"/>
    <dgm:cxn modelId="{69CE9F5C-F3DB-4BF5-9A21-EE0800540106}" type="presParOf" srcId="{8740C82A-D074-4ADF-B2EE-283394B75221}" destId="{470DAF93-281D-48B9-810A-DBFB54EF8B37}" srcOrd="2" destOrd="0" presId="urn:microsoft.com/office/officeart/2018/5/layout/IconCircleLabelList"/>
    <dgm:cxn modelId="{6D91A185-C57D-440A-9C15-A4F99A9FF09E}" type="presParOf" srcId="{470DAF93-281D-48B9-810A-DBFB54EF8B37}" destId="{22A298BC-C9A5-4341-AC43-3460A0848EB6}" srcOrd="0" destOrd="0" presId="urn:microsoft.com/office/officeart/2018/5/layout/IconCircleLabelList"/>
    <dgm:cxn modelId="{31C506FC-A8D2-4DCE-BBC6-E9C47534A30B}" type="presParOf" srcId="{470DAF93-281D-48B9-810A-DBFB54EF8B37}" destId="{35445AE5-ADFF-442D-9FB9-BA6AA42F6ABD}" srcOrd="1" destOrd="0" presId="urn:microsoft.com/office/officeart/2018/5/layout/IconCircleLabelList"/>
    <dgm:cxn modelId="{E5911DF1-ACC5-4B7F-815B-6517A938CBE1}" type="presParOf" srcId="{470DAF93-281D-48B9-810A-DBFB54EF8B37}" destId="{D77974BD-1406-4F9C-8503-7C02D37CF1B4}" srcOrd="2" destOrd="0" presId="urn:microsoft.com/office/officeart/2018/5/layout/IconCircleLabelList"/>
    <dgm:cxn modelId="{76E6D9BB-4FAD-4B36-A238-79DABB3F570C}" type="presParOf" srcId="{470DAF93-281D-48B9-810A-DBFB54EF8B37}" destId="{6C52BCA2-76A1-4949-ACB1-D093D4539CFA}" srcOrd="3" destOrd="0" presId="urn:microsoft.com/office/officeart/2018/5/layout/IconCircleLabelList"/>
    <dgm:cxn modelId="{0E382EAE-DC6A-4EDA-BCCB-532BBB435DA1}" type="presParOf" srcId="{8740C82A-D074-4ADF-B2EE-283394B75221}" destId="{3BE8EA40-1B48-429B-8D8A-D6F4DFD76A25}" srcOrd="3" destOrd="0" presId="urn:microsoft.com/office/officeart/2018/5/layout/IconCircleLabelList"/>
    <dgm:cxn modelId="{A2DE74D2-9113-4FBF-AC2E-738586F996C9}" type="presParOf" srcId="{8740C82A-D074-4ADF-B2EE-283394B75221}" destId="{1DB74411-CECD-47DC-B514-547E398066AC}" srcOrd="4" destOrd="0" presId="urn:microsoft.com/office/officeart/2018/5/layout/IconCircleLabelList"/>
    <dgm:cxn modelId="{EC1B8052-6384-4A21-B2E9-50B5468E169D}" type="presParOf" srcId="{1DB74411-CECD-47DC-B514-547E398066AC}" destId="{54A7C622-29B7-4155-93F9-BB81FEE236FA}" srcOrd="0" destOrd="0" presId="urn:microsoft.com/office/officeart/2018/5/layout/IconCircleLabelList"/>
    <dgm:cxn modelId="{0FA47BC1-0A69-4927-8823-B116E8621D86}" type="presParOf" srcId="{1DB74411-CECD-47DC-B514-547E398066AC}" destId="{E43161A4-169D-4995-980F-FDCB154C1936}" srcOrd="1" destOrd="0" presId="urn:microsoft.com/office/officeart/2018/5/layout/IconCircleLabelList"/>
    <dgm:cxn modelId="{F86B2EE5-CEF1-481E-8710-71348FC3CE97}" type="presParOf" srcId="{1DB74411-CECD-47DC-B514-547E398066AC}" destId="{374CD443-1B01-4359-8516-D928E944E537}" srcOrd="2" destOrd="0" presId="urn:microsoft.com/office/officeart/2018/5/layout/IconCircleLabelList"/>
    <dgm:cxn modelId="{8EDB826B-4A4F-415A-B58C-1598F54E19DC}" type="presParOf" srcId="{1DB74411-CECD-47DC-B514-547E398066AC}" destId="{CC505741-841E-4418-B838-CA7BF57E1D59}" srcOrd="3" destOrd="0" presId="urn:microsoft.com/office/officeart/2018/5/layout/IconCircleLabelList"/>
    <dgm:cxn modelId="{5F45B68F-5C12-4804-AFF9-E1B957DC7A80}" type="presParOf" srcId="{8740C82A-D074-4ADF-B2EE-283394B75221}" destId="{B007DD31-D762-4DE9-B30E-B7CCEE57E4A2}" srcOrd="5" destOrd="0" presId="urn:microsoft.com/office/officeart/2018/5/layout/IconCircleLabelList"/>
    <dgm:cxn modelId="{44A43030-D216-482F-89A2-1881CDF520D6}" type="presParOf" srcId="{8740C82A-D074-4ADF-B2EE-283394B75221}" destId="{B478648D-1BCD-491B-9BB9-BA5B16F57F2D}" srcOrd="6" destOrd="0" presId="urn:microsoft.com/office/officeart/2018/5/layout/IconCircleLabelList"/>
    <dgm:cxn modelId="{BFBFBDB5-0E01-425B-BCF7-8A303E569D71}" type="presParOf" srcId="{B478648D-1BCD-491B-9BB9-BA5B16F57F2D}" destId="{C793238F-08CD-477C-A13D-727291F480CC}" srcOrd="0" destOrd="0" presId="urn:microsoft.com/office/officeart/2018/5/layout/IconCircleLabelList"/>
    <dgm:cxn modelId="{DFF93E37-9BB6-428F-B61F-F7BBA957B282}" type="presParOf" srcId="{B478648D-1BCD-491B-9BB9-BA5B16F57F2D}" destId="{A1717BC2-893D-44FA-8FD7-7143D95CF64F}" srcOrd="1" destOrd="0" presId="urn:microsoft.com/office/officeart/2018/5/layout/IconCircleLabelList"/>
    <dgm:cxn modelId="{8B664686-50B6-47D6-B7EB-6D5722009150}" type="presParOf" srcId="{B478648D-1BCD-491B-9BB9-BA5B16F57F2D}" destId="{22B0087D-AD92-44B9-B8A2-68CC390F3B48}" srcOrd="2" destOrd="0" presId="urn:microsoft.com/office/officeart/2018/5/layout/IconCircleLabelList"/>
    <dgm:cxn modelId="{EF1BD02D-2FD3-42B4-822C-4661F5025500}" type="presParOf" srcId="{B478648D-1BCD-491B-9BB9-BA5B16F57F2D}" destId="{515D5E0E-34F3-4072-8FCD-FB5150E4F80C}"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13CB9D-F002-4508-9CC2-38EA9296237C}"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A6A4227-B2A6-455F-A596-79811E630CDC}">
      <dgm:prSet/>
      <dgm:spPr/>
      <dgm:t>
        <a:bodyPr/>
        <a:lstStyle/>
        <a:p>
          <a:pPr>
            <a:lnSpc>
              <a:spcPct val="100000"/>
            </a:lnSpc>
            <a:defRPr cap="all"/>
          </a:pPr>
          <a:r>
            <a:rPr lang="en-US" dirty="0"/>
            <a:t>unexplained sexually transmitted disease (STD)</a:t>
          </a:r>
        </a:p>
      </dgm:t>
    </dgm:pt>
    <dgm:pt modelId="{4FB167E2-E156-4204-80E2-E1A471E265BC}" type="parTrans" cxnId="{AF65A938-6BDE-4BAD-B7BA-E8198DBC6933}">
      <dgm:prSet/>
      <dgm:spPr/>
      <dgm:t>
        <a:bodyPr/>
        <a:lstStyle/>
        <a:p>
          <a:endParaRPr lang="en-US"/>
        </a:p>
      </dgm:t>
    </dgm:pt>
    <dgm:pt modelId="{DB23B094-363E-4ACC-A6A7-0557219D5559}" type="sibTrans" cxnId="{AF65A938-6BDE-4BAD-B7BA-E8198DBC6933}">
      <dgm:prSet/>
      <dgm:spPr/>
      <dgm:t>
        <a:bodyPr/>
        <a:lstStyle/>
        <a:p>
          <a:endParaRPr lang="en-US"/>
        </a:p>
      </dgm:t>
    </dgm:pt>
    <dgm:pt modelId="{E5944855-EA75-4D35-A776-BB45EA37787A}">
      <dgm:prSet/>
      <dgm:spPr/>
      <dgm:t>
        <a:bodyPr/>
        <a:lstStyle/>
        <a:p>
          <a:pPr>
            <a:lnSpc>
              <a:spcPct val="100000"/>
            </a:lnSpc>
            <a:defRPr cap="all"/>
          </a:pPr>
          <a:r>
            <a:rPr lang="en-US" dirty="0"/>
            <a:t>Bruises on the thighs or external genitals</a:t>
          </a:r>
        </a:p>
      </dgm:t>
    </dgm:pt>
    <dgm:pt modelId="{11C021AE-C2CC-48EB-B199-89960DAFB528}" type="parTrans" cxnId="{60F647EA-8B9A-4A91-A726-A5C9526A8027}">
      <dgm:prSet/>
      <dgm:spPr/>
      <dgm:t>
        <a:bodyPr/>
        <a:lstStyle/>
        <a:p>
          <a:endParaRPr lang="en-US"/>
        </a:p>
      </dgm:t>
    </dgm:pt>
    <dgm:pt modelId="{984C1ECE-2DFC-4429-8030-32F187C4BE9D}" type="sibTrans" cxnId="{60F647EA-8B9A-4A91-A726-A5C9526A8027}">
      <dgm:prSet/>
      <dgm:spPr/>
      <dgm:t>
        <a:bodyPr/>
        <a:lstStyle/>
        <a:p>
          <a:endParaRPr lang="en-US"/>
        </a:p>
      </dgm:t>
    </dgm:pt>
    <dgm:pt modelId="{42E4FEA5-B61B-46B8-9A9A-5EB0BDE56F8B}">
      <dgm:prSet/>
      <dgm:spPr/>
      <dgm:t>
        <a:bodyPr/>
        <a:lstStyle/>
        <a:p>
          <a:pPr>
            <a:lnSpc>
              <a:spcPct val="100000"/>
            </a:lnSpc>
          </a:pPr>
          <a:r>
            <a:rPr lang="en-US" dirty="0"/>
            <a:t>Bleeding, pain or irritation of the genitals</a:t>
          </a:r>
        </a:p>
      </dgm:t>
    </dgm:pt>
    <dgm:pt modelId="{84B0AF53-4FC6-4F45-BB86-8CE74BDD201D}" type="parTrans" cxnId="{723384FF-DB57-4B4F-AA23-E9AD2C91A669}">
      <dgm:prSet/>
      <dgm:spPr/>
      <dgm:t>
        <a:bodyPr/>
        <a:lstStyle/>
        <a:p>
          <a:endParaRPr lang="en-US"/>
        </a:p>
      </dgm:t>
    </dgm:pt>
    <dgm:pt modelId="{DCBC00B1-518F-4FFF-A7F3-DB72A6C63C79}" type="sibTrans" cxnId="{723384FF-DB57-4B4F-AA23-E9AD2C91A669}">
      <dgm:prSet/>
      <dgm:spPr/>
      <dgm:t>
        <a:bodyPr/>
        <a:lstStyle/>
        <a:p>
          <a:endParaRPr lang="en-US"/>
        </a:p>
      </dgm:t>
    </dgm:pt>
    <dgm:pt modelId="{5FB3C397-E07F-4898-B92B-E9832115042E}">
      <dgm:prSet/>
      <dgm:spPr/>
      <dgm:t>
        <a:bodyPr/>
        <a:lstStyle/>
        <a:p>
          <a:pPr>
            <a:lnSpc>
              <a:spcPct val="100000"/>
            </a:lnSpc>
          </a:pPr>
          <a:r>
            <a:rPr lang="en-US" dirty="0"/>
            <a:t>Engaging in unusual or aggressive behavior</a:t>
          </a:r>
        </a:p>
      </dgm:t>
    </dgm:pt>
    <dgm:pt modelId="{43956C17-1D54-4F61-BC90-3F4B27F52375}" type="parTrans" cxnId="{8ACF17C5-702C-45D1-8A54-EC2341AA93A5}">
      <dgm:prSet/>
      <dgm:spPr/>
      <dgm:t>
        <a:bodyPr/>
        <a:lstStyle/>
        <a:p>
          <a:endParaRPr lang="en-US"/>
        </a:p>
      </dgm:t>
    </dgm:pt>
    <dgm:pt modelId="{EC63842E-638D-42B6-A745-3EB1ECFA5015}" type="sibTrans" cxnId="{8ACF17C5-702C-45D1-8A54-EC2341AA93A5}">
      <dgm:prSet/>
      <dgm:spPr/>
      <dgm:t>
        <a:bodyPr/>
        <a:lstStyle/>
        <a:p>
          <a:endParaRPr lang="en-US"/>
        </a:p>
      </dgm:t>
    </dgm:pt>
    <dgm:pt modelId="{FD93A370-F637-4005-BE64-854E945826ED}">
      <dgm:prSet/>
      <dgm:spPr/>
      <dgm:t>
        <a:bodyPr/>
        <a:lstStyle/>
        <a:p>
          <a:r>
            <a:rPr lang="en-US" dirty="0"/>
            <a:t>Inappropriate relationships between perpetrator and the victim</a:t>
          </a:r>
        </a:p>
      </dgm:t>
    </dgm:pt>
    <dgm:pt modelId="{5E82432C-5FEA-486A-ADD4-E810795803F5}" type="parTrans" cxnId="{BC5B8893-109D-40E9-9FA3-275EA6E17725}">
      <dgm:prSet/>
      <dgm:spPr/>
      <dgm:t>
        <a:bodyPr/>
        <a:lstStyle/>
        <a:p>
          <a:endParaRPr lang="en-US"/>
        </a:p>
      </dgm:t>
    </dgm:pt>
    <dgm:pt modelId="{8C44BE35-5B9F-4FFB-99E8-4DEDD59EDCF9}" type="sibTrans" cxnId="{BC5B8893-109D-40E9-9FA3-275EA6E17725}">
      <dgm:prSet/>
      <dgm:spPr/>
      <dgm:t>
        <a:bodyPr/>
        <a:lstStyle/>
        <a:p>
          <a:endParaRPr lang="en-US"/>
        </a:p>
      </dgm:t>
    </dgm:pt>
    <dgm:pt modelId="{E24CEA2D-5AD7-4211-A3C2-7E5359FD7B08}" type="pres">
      <dgm:prSet presAssocID="{C913CB9D-F002-4508-9CC2-38EA9296237C}" presName="root" presStyleCnt="0">
        <dgm:presLayoutVars>
          <dgm:dir/>
          <dgm:resizeHandles val="exact"/>
        </dgm:presLayoutVars>
      </dgm:prSet>
      <dgm:spPr/>
    </dgm:pt>
    <dgm:pt modelId="{DF4724E5-2927-402C-9F28-1B5BC5E4DAB9}" type="pres">
      <dgm:prSet presAssocID="{CA6A4227-B2A6-455F-A596-79811E630CDC}" presName="compNode" presStyleCnt="0"/>
      <dgm:spPr/>
    </dgm:pt>
    <dgm:pt modelId="{D8AC5FD6-4E25-49B3-AE75-2FCC0D61A3FD}" type="pres">
      <dgm:prSet presAssocID="{CA6A4227-B2A6-455F-A596-79811E630CDC}" presName="iconBgRect" presStyleLbl="bgShp" presStyleIdx="0" presStyleCnt="5"/>
      <dgm:spPr/>
    </dgm:pt>
    <dgm:pt modelId="{926E0E1A-3BB0-48C9-9389-E87C4DBC2D1D}" type="pres">
      <dgm:prSet presAssocID="{CA6A4227-B2A6-455F-A596-79811E630CDC}" presName="iconRect" presStyleLbl="node1" presStyleIdx="0" presStyleCnt="5"/>
      <dgm:spPr>
        <a:blipFill>
          <a:blip xmlns:r="http://schemas.openxmlformats.org/officeDocument/2006/relationships" r:embed="rId1" cstate="hqprint">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7000" r="-7000"/>
          </a:stretch>
        </a:blipFill>
        <a:ln>
          <a:noFill/>
        </a:ln>
      </dgm:spPr>
    </dgm:pt>
    <dgm:pt modelId="{C461461D-1472-4E89-B1DC-8254B9CC4CE0}" type="pres">
      <dgm:prSet presAssocID="{CA6A4227-B2A6-455F-A596-79811E630CDC}" presName="spaceRect" presStyleCnt="0"/>
      <dgm:spPr/>
    </dgm:pt>
    <dgm:pt modelId="{0FE6F0A5-B56B-4752-9BAF-49880628CE18}" type="pres">
      <dgm:prSet presAssocID="{CA6A4227-B2A6-455F-A596-79811E630CDC}" presName="textRect" presStyleLbl="revTx" presStyleIdx="0" presStyleCnt="5">
        <dgm:presLayoutVars>
          <dgm:chMax val="1"/>
          <dgm:chPref val="1"/>
        </dgm:presLayoutVars>
      </dgm:prSet>
      <dgm:spPr/>
    </dgm:pt>
    <dgm:pt modelId="{8A69DF15-FFBD-40AF-84A9-B603B3E9819F}" type="pres">
      <dgm:prSet presAssocID="{DB23B094-363E-4ACC-A6A7-0557219D5559}" presName="sibTrans" presStyleCnt="0"/>
      <dgm:spPr/>
    </dgm:pt>
    <dgm:pt modelId="{6750A35B-191D-417F-A293-B97BF0F284FF}" type="pres">
      <dgm:prSet presAssocID="{E5944855-EA75-4D35-A776-BB45EA37787A}" presName="compNode" presStyleCnt="0"/>
      <dgm:spPr/>
    </dgm:pt>
    <dgm:pt modelId="{4C88FA95-499C-4B02-9422-0452D4E3B80A}" type="pres">
      <dgm:prSet presAssocID="{E5944855-EA75-4D35-A776-BB45EA37787A}" presName="iconBgRect" presStyleLbl="bgShp" presStyleIdx="1" presStyleCnt="5"/>
      <dgm:spPr/>
    </dgm:pt>
    <dgm:pt modelId="{F9E6D9F7-AB13-4D27-8A8A-09A4FEBDA471}" type="pres">
      <dgm:prSet presAssocID="{E5944855-EA75-4D35-A776-BB45EA37787A}" presName="iconRect" presStyleLbl="node1" presStyleIdx="1" presStyleCnt="5"/>
      <dgm:spPr>
        <a:blipFill>
          <a:blip xmlns:r="http://schemas.openxmlformats.org/officeDocument/2006/relationships" r:embed="rId3" cstate="hq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17000" b="-17000"/>
          </a:stretch>
        </a:blipFill>
        <a:ln>
          <a:noFill/>
        </a:ln>
      </dgm:spPr>
    </dgm:pt>
    <dgm:pt modelId="{177B469B-9D92-4DD0-9ADB-6C42CD0757FC}" type="pres">
      <dgm:prSet presAssocID="{E5944855-EA75-4D35-A776-BB45EA37787A}" presName="spaceRect" presStyleCnt="0"/>
      <dgm:spPr/>
    </dgm:pt>
    <dgm:pt modelId="{CCEED369-FFA1-4768-8D84-115CADFFEABA}" type="pres">
      <dgm:prSet presAssocID="{E5944855-EA75-4D35-A776-BB45EA37787A}" presName="textRect" presStyleLbl="revTx" presStyleIdx="1" presStyleCnt="5">
        <dgm:presLayoutVars>
          <dgm:chMax val="1"/>
          <dgm:chPref val="1"/>
        </dgm:presLayoutVars>
      </dgm:prSet>
      <dgm:spPr/>
    </dgm:pt>
    <dgm:pt modelId="{9DD3EC03-9900-47F2-B722-F4B484B1F366}" type="pres">
      <dgm:prSet presAssocID="{984C1ECE-2DFC-4429-8030-32F187C4BE9D}" presName="sibTrans" presStyleCnt="0"/>
      <dgm:spPr/>
    </dgm:pt>
    <dgm:pt modelId="{C270A7F8-6BAF-40E3-8858-D786706BFA7E}" type="pres">
      <dgm:prSet presAssocID="{42E4FEA5-B61B-46B8-9A9A-5EB0BDE56F8B}" presName="compNode" presStyleCnt="0"/>
      <dgm:spPr/>
    </dgm:pt>
    <dgm:pt modelId="{CA656863-DE71-4212-B450-AC57B49B1D26}" type="pres">
      <dgm:prSet presAssocID="{42E4FEA5-B61B-46B8-9A9A-5EB0BDE56F8B}" presName="iconBgRect" presStyleLbl="bgShp" presStyleIdx="2" presStyleCnt="5"/>
      <dgm:spPr/>
    </dgm:pt>
    <dgm:pt modelId="{075A0200-440F-495E-AE9D-D70DAA04D546}" type="pres">
      <dgm:prSet presAssocID="{42E4FEA5-B61B-46B8-9A9A-5EB0BDE56F8B}" presName="iconRect" presStyleLbl="node1" presStyleIdx="2" presStyleCnt="5"/>
      <dgm:spPr>
        <a:blipFill>
          <a:blip xmlns:r="http://schemas.openxmlformats.org/officeDocument/2006/relationships" r:embed="rId5" cstate="hqprint">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122000" r="-122000"/>
          </a:stretch>
        </a:blipFill>
        <a:ln>
          <a:noFill/>
        </a:ln>
      </dgm:spPr>
    </dgm:pt>
    <dgm:pt modelId="{69FBE739-0E22-46FB-99D7-3E22A2EC023D}" type="pres">
      <dgm:prSet presAssocID="{42E4FEA5-B61B-46B8-9A9A-5EB0BDE56F8B}" presName="spaceRect" presStyleCnt="0"/>
      <dgm:spPr/>
    </dgm:pt>
    <dgm:pt modelId="{8199051D-AF9F-4128-BCD4-9B996D3B232C}" type="pres">
      <dgm:prSet presAssocID="{42E4FEA5-B61B-46B8-9A9A-5EB0BDE56F8B}" presName="textRect" presStyleLbl="revTx" presStyleIdx="2" presStyleCnt="5">
        <dgm:presLayoutVars>
          <dgm:chMax val="1"/>
          <dgm:chPref val="1"/>
        </dgm:presLayoutVars>
      </dgm:prSet>
      <dgm:spPr/>
    </dgm:pt>
    <dgm:pt modelId="{0EA93BD8-0F95-4B16-950B-1D43D68F4FF2}" type="pres">
      <dgm:prSet presAssocID="{DCBC00B1-518F-4FFF-A7F3-DB72A6C63C79}" presName="sibTrans" presStyleCnt="0"/>
      <dgm:spPr/>
    </dgm:pt>
    <dgm:pt modelId="{E5BB8EB7-601C-48E8-8C49-B226E9DF86A5}" type="pres">
      <dgm:prSet presAssocID="{5FB3C397-E07F-4898-B92B-E9832115042E}" presName="compNode" presStyleCnt="0"/>
      <dgm:spPr/>
    </dgm:pt>
    <dgm:pt modelId="{B94E20EB-8F77-4690-A1C1-11FD4EA1E735}" type="pres">
      <dgm:prSet presAssocID="{5FB3C397-E07F-4898-B92B-E9832115042E}" presName="iconBgRect" presStyleLbl="bgShp" presStyleIdx="3" presStyleCnt="5"/>
      <dgm:spPr/>
    </dgm:pt>
    <dgm:pt modelId="{3D475EA7-4947-45ED-86F4-E30C01A868CF}" type="pres">
      <dgm:prSet presAssocID="{5FB3C397-E07F-4898-B92B-E9832115042E}" presName="iconRect" presStyleLbl="node1" presStyleIdx="3" presStyleCnt="5"/>
      <dgm:spPr>
        <a:blipFill>
          <a:blip xmlns:r="http://schemas.openxmlformats.org/officeDocument/2006/relationships" r:embed="rId7" cstate="hqprint">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l="-25000" r="-25000"/>
          </a:stretch>
        </a:blipFill>
        <a:ln>
          <a:noFill/>
        </a:ln>
      </dgm:spPr>
    </dgm:pt>
    <dgm:pt modelId="{C9747A72-0FAA-435D-8DE8-926125EB7815}" type="pres">
      <dgm:prSet presAssocID="{5FB3C397-E07F-4898-B92B-E9832115042E}" presName="spaceRect" presStyleCnt="0"/>
      <dgm:spPr/>
    </dgm:pt>
    <dgm:pt modelId="{39C0D6E7-A8A2-4EF9-909B-1829012E5B74}" type="pres">
      <dgm:prSet presAssocID="{5FB3C397-E07F-4898-B92B-E9832115042E}" presName="textRect" presStyleLbl="revTx" presStyleIdx="3" presStyleCnt="5">
        <dgm:presLayoutVars>
          <dgm:chMax val="1"/>
          <dgm:chPref val="1"/>
        </dgm:presLayoutVars>
      </dgm:prSet>
      <dgm:spPr/>
    </dgm:pt>
    <dgm:pt modelId="{214EDE85-781F-4BDF-8173-FE91DC80D9EA}" type="pres">
      <dgm:prSet presAssocID="{EC63842E-638D-42B6-A745-3EB1ECFA5015}" presName="sibTrans" presStyleCnt="0"/>
      <dgm:spPr/>
    </dgm:pt>
    <dgm:pt modelId="{2EB32E46-1AD8-4FBB-B827-5F66E386BED5}" type="pres">
      <dgm:prSet presAssocID="{FD93A370-F637-4005-BE64-854E945826ED}" presName="compNode" presStyleCnt="0"/>
      <dgm:spPr/>
    </dgm:pt>
    <dgm:pt modelId="{63340270-BEA1-443B-83C1-5D96D08C177F}" type="pres">
      <dgm:prSet presAssocID="{FD93A370-F637-4005-BE64-854E945826ED}" presName="iconBgRect" presStyleLbl="bgShp" presStyleIdx="4" presStyleCnt="5"/>
      <dgm:spPr/>
    </dgm:pt>
    <dgm:pt modelId="{652C6770-F93E-4E60-B1EC-C2EEA2E6D55E}" type="pres">
      <dgm:prSet presAssocID="{FD93A370-F637-4005-BE64-854E945826ED}" presName="iconRect" presStyleLbl="node1" presStyleIdx="4" presStyleCnt="5"/>
      <dgm:spPr>
        <a:blipFill>
          <a:blip xmlns:r="http://schemas.openxmlformats.org/officeDocument/2006/relationships" r:embed="rId9" cstate="hqprint">
            <a:extLst>
              <a:ext uri="{28A0092B-C50C-407E-A947-70E740481C1C}">
                <a14:useLocalDpi xmlns:a14="http://schemas.microsoft.com/office/drawing/2010/main" val="0"/>
              </a:ext>
              <a:ext uri="{837473B0-CC2E-450A-ABE3-18F120FF3D39}">
                <a1611:picAttrSrcUrl xmlns:a1611="http://schemas.microsoft.com/office/drawing/2016/11/main" r:id="rId10"/>
              </a:ext>
            </a:extLst>
          </a:blip>
          <a:srcRect/>
          <a:stretch>
            <a:fillRect l="-39000" r="-39000"/>
          </a:stretch>
        </a:blipFill>
      </dgm:spPr>
    </dgm:pt>
    <dgm:pt modelId="{90489186-C54D-416A-9D8F-16776C4E4258}" type="pres">
      <dgm:prSet presAssocID="{FD93A370-F637-4005-BE64-854E945826ED}" presName="spaceRect" presStyleCnt="0"/>
      <dgm:spPr/>
    </dgm:pt>
    <dgm:pt modelId="{78A24B00-AB9F-4DBD-8297-D40847254185}" type="pres">
      <dgm:prSet presAssocID="{FD93A370-F637-4005-BE64-854E945826ED}" presName="textRect" presStyleLbl="revTx" presStyleIdx="4" presStyleCnt="5">
        <dgm:presLayoutVars>
          <dgm:chMax val="1"/>
          <dgm:chPref val="1"/>
        </dgm:presLayoutVars>
      </dgm:prSet>
      <dgm:spPr/>
    </dgm:pt>
  </dgm:ptLst>
  <dgm:cxnLst>
    <dgm:cxn modelId="{B4D84A07-FE56-4122-ADF0-806FE5BFCA1A}" type="presOf" srcId="{5FB3C397-E07F-4898-B92B-E9832115042E}" destId="{39C0D6E7-A8A2-4EF9-909B-1829012E5B74}" srcOrd="0" destOrd="0" presId="urn:microsoft.com/office/officeart/2018/5/layout/IconCircleLabelList"/>
    <dgm:cxn modelId="{ABDABB0D-40B5-4279-A1E5-F8AAB470F633}" type="presOf" srcId="{42E4FEA5-B61B-46B8-9A9A-5EB0BDE56F8B}" destId="{8199051D-AF9F-4128-BCD4-9B996D3B232C}" srcOrd="0" destOrd="0" presId="urn:microsoft.com/office/officeart/2018/5/layout/IconCircleLabelList"/>
    <dgm:cxn modelId="{AF65A938-6BDE-4BAD-B7BA-E8198DBC6933}" srcId="{C913CB9D-F002-4508-9CC2-38EA9296237C}" destId="{CA6A4227-B2A6-455F-A596-79811E630CDC}" srcOrd="0" destOrd="0" parTransId="{4FB167E2-E156-4204-80E2-E1A471E265BC}" sibTransId="{DB23B094-363E-4ACC-A6A7-0557219D5559}"/>
    <dgm:cxn modelId="{9B874F51-2B9D-41DC-A814-0F0D9E4C8D9A}" type="presOf" srcId="{FD93A370-F637-4005-BE64-854E945826ED}" destId="{78A24B00-AB9F-4DBD-8297-D40847254185}" srcOrd="0" destOrd="0" presId="urn:microsoft.com/office/officeart/2018/5/layout/IconCircleLabelList"/>
    <dgm:cxn modelId="{136A977C-FAC9-4260-959A-836ECB93B6E3}" type="presOf" srcId="{C913CB9D-F002-4508-9CC2-38EA9296237C}" destId="{E24CEA2D-5AD7-4211-A3C2-7E5359FD7B08}" srcOrd="0" destOrd="0" presId="urn:microsoft.com/office/officeart/2018/5/layout/IconCircleLabelList"/>
    <dgm:cxn modelId="{8BBE9F7E-DDA3-4D5C-9E4F-05CB3105CB73}" type="presOf" srcId="{E5944855-EA75-4D35-A776-BB45EA37787A}" destId="{CCEED369-FFA1-4768-8D84-115CADFFEABA}" srcOrd="0" destOrd="0" presId="urn:microsoft.com/office/officeart/2018/5/layout/IconCircleLabelList"/>
    <dgm:cxn modelId="{BC5B8893-109D-40E9-9FA3-275EA6E17725}" srcId="{C913CB9D-F002-4508-9CC2-38EA9296237C}" destId="{FD93A370-F637-4005-BE64-854E945826ED}" srcOrd="4" destOrd="0" parTransId="{5E82432C-5FEA-486A-ADD4-E810795803F5}" sibTransId="{8C44BE35-5B9F-4FFB-99E8-4DEDD59EDCF9}"/>
    <dgm:cxn modelId="{8ACF17C5-702C-45D1-8A54-EC2341AA93A5}" srcId="{C913CB9D-F002-4508-9CC2-38EA9296237C}" destId="{5FB3C397-E07F-4898-B92B-E9832115042E}" srcOrd="3" destOrd="0" parTransId="{43956C17-1D54-4F61-BC90-3F4B27F52375}" sibTransId="{EC63842E-638D-42B6-A745-3EB1ECFA5015}"/>
    <dgm:cxn modelId="{60F647EA-8B9A-4A91-A726-A5C9526A8027}" srcId="{C913CB9D-F002-4508-9CC2-38EA9296237C}" destId="{E5944855-EA75-4D35-A776-BB45EA37787A}" srcOrd="1" destOrd="0" parTransId="{11C021AE-C2CC-48EB-B199-89960DAFB528}" sibTransId="{984C1ECE-2DFC-4429-8030-32F187C4BE9D}"/>
    <dgm:cxn modelId="{88B4CCFA-A571-4C84-856A-4A5DC866BAC6}" type="presOf" srcId="{CA6A4227-B2A6-455F-A596-79811E630CDC}" destId="{0FE6F0A5-B56B-4752-9BAF-49880628CE18}" srcOrd="0" destOrd="0" presId="urn:microsoft.com/office/officeart/2018/5/layout/IconCircleLabelList"/>
    <dgm:cxn modelId="{723384FF-DB57-4B4F-AA23-E9AD2C91A669}" srcId="{C913CB9D-F002-4508-9CC2-38EA9296237C}" destId="{42E4FEA5-B61B-46B8-9A9A-5EB0BDE56F8B}" srcOrd="2" destOrd="0" parTransId="{84B0AF53-4FC6-4F45-BB86-8CE74BDD201D}" sibTransId="{DCBC00B1-518F-4FFF-A7F3-DB72A6C63C79}"/>
    <dgm:cxn modelId="{A8EE5D9A-3AE4-4325-9EC8-9FC902415CBE}" type="presParOf" srcId="{E24CEA2D-5AD7-4211-A3C2-7E5359FD7B08}" destId="{DF4724E5-2927-402C-9F28-1B5BC5E4DAB9}" srcOrd="0" destOrd="0" presId="urn:microsoft.com/office/officeart/2018/5/layout/IconCircleLabelList"/>
    <dgm:cxn modelId="{B5413BC1-1F56-4138-8BED-C5650581299C}" type="presParOf" srcId="{DF4724E5-2927-402C-9F28-1B5BC5E4DAB9}" destId="{D8AC5FD6-4E25-49B3-AE75-2FCC0D61A3FD}" srcOrd="0" destOrd="0" presId="urn:microsoft.com/office/officeart/2018/5/layout/IconCircleLabelList"/>
    <dgm:cxn modelId="{588A7520-BD7F-478F-835C-DCA133021781}" type="presParOf" srcId="{DF4724E5-2927-402C-9F28-1B5BC5E4DAB9}" destId="{926E0E1A-3BB0-48C9-9389-E87C4DBC2D1D}" srcOrd="1" destOrd="0" presId="urn:microsoft.com/office/officeart/2018/5/layout/IconCircleLabelList"/>
    <dgm:cxn modelId="{F745D5A5-94A8-4FF4-AEEB-87DE9A117A90}" type="presParOf" srcId="{DF4724E5-2927-402C-9F28-1B5BC5E4DAB9}" destId="{C461461D-1472-4E89-B1DC-8254B9CC4CE0}" srcOrd="2" destOrd="0" presId="urn:microsoft.com/office/officeart/2018/5/layout/IconCircleLabelList"/>
    <dgm:cxn modelId="{BF6C7915-E314-4DEB-A48B-91DD2A07C521}" type="presParOf" srcId="{DF4724E5-2927-402C-9F28-1B5BC5E4DAB9}" destId="{0FE6F0A5-B56B-4752-9BAF-49880628CE18}" srcOrd="3" destOrd="0" presId="urn:microsoft.com/office/officeart/2018/5/layout/IconCircleLabelList"/>
    <dgm:cxn modelId="{5F13F273-3523-470E-B239-8FFEE8A035C8}" type="presParOf" srcId="{E24CEA2D-5AD7-4211-A3C2-7E5359FD7B08}" destId="{8A69DF15-FFBD-40AF-84A9-B603B3E9819F}" srcOrd="1" destOrd="0" presId="urn:microsoft.com/office/officeart/2018/5/layout/IconCircleLabelList"/>
    <dgm:cxn modelId="{C351F51F-9BFC-403A-838E-71D3C1044B80}" type="presParOf" srcId="{E24CEA2D-5AD7-4211-A3C2-7E5359FD7B08}" destId="{6750A35B-191D-417F-A293-B97BF0F284FF}" srcOrd="2" destOrd="0" presId="urn:microsoft.com/office/officeart/2018/5/layout/IconCircleLabelList"/>
    <dgm:cxn modelId="{52AA5EBD-23DA-47FE-9023-66881E202330}" type="presParOf" srcId="{6750A35B-191D-417F-A293-B97BF0F284FF}" destId="{4C88FA95-499C-4B02-9422-0452D4E3B80A}" srcOrd="0" destOrd="0" presId="urn:microsoft.com/office/officeart/2018/5/layout/IconCircleLabelList"/>
    <dgm:cxn modelId="{2A732A53-BD4E-408A-977B-A55E44817C70}" type="presParOf" srcId="{6750A35B-191D-417F-A293-B97BF0F284FF}" destId="{F9E6D9F7-AB13-4D27-8A8A-09A4FEBDA471}" srcOrd="1" destOrd="0" presId="urn:microsoft.com/office/officeart/2018/5/layout/IconCircleLabelList"/>
    <dgm:cxn modelId="{3279EFA6-41C9-432C-A9AF-6B30BB33CC03}" type="presParOf" srcId="{6750A35B-191D-417F-A293-B97BF0F284FF}" destId="{177B469B-9D92-4DD0-9ADB-6C42CD0757FC}" srcOrd="2" destOrd="0" presId="urn:microsoft.com/office/officeart/2018/5/layout/IconCircleLabelList"/>
    <dgm:cxn modelId="{54F8C450-7F44-4BA5-B3C4-8586AD60A8C6}" type="presParOf" srcId="{6750A35B-191D-417F-A293-B97BF0F284FF}" destId="{CCEED369-FFA1-4768-8D84-115CADFFEABA}" srcOrd="3" destOrd="0" presId="urn:microsoft.com/office/officeart/2018/5/layout/IconCircleLabelList"/>
    <dgm:cxn modelId="{26327980-BA54-4FA6-8456-8A88250B3898}" type="presParOf" srcId="{E24CEA2D-5AD7-4211-A3C2-7E5359FD7B08}" destId="{9DD3EC03-9900-47F2-B722-F4B484B1F366}" srcOrd="3" destOrd="0" presId="urn:microsoft.com/office/officeart/2018/5/layout/IconCircleLabelList"/>
    <dgm:cxn modelId="{F5B9BC81-6985-4139-B960-8966F2C015BC}" type="presParOf" srcId="{E24CEA2D-5AD7-4211-A3C2-7E5359FD7B08}" destId="{C270A7F8-6BAF-40E3-8858-D786706BFA7E}" srcOrd="4" destOrd="0" presId="urn:microsoft.com/office/officeart/2018/5/layout/IconCircleLabelList"/>
    <dgm:cxn modelId="{CB5B53D7-0808-4B43-9678-A861225B274F}" type="presParOf" srcId="{C270A7F8-6BAF-40E3-8858-D786706BFA7E}" destId="{CA656863-DE71-4212-B450-AC57B49B1D26}" srcOrd="0" destOrd="0" presId="urn:microsoft.com/office/officeart/2018/5/layout/IconCircleLabelList"/>
    <dgm:cxn modelId="{FC717C83-B0A2-4D8B-BA06-83EF77A17EB0}" type="presParOf" srcId="{C270A7F8-6BAF-40E3-8858-D786706BFA7E}" destId="{075A0200-440F-495E-AE9D-D70DAA04D546}" srcOrd="1" destOrd="0" presId="urn:microsoft.com/office/officeart/2018/5/layout/IconCircleLabelList"/>
    <dgm:cxn modelId="{7D827E6B-6E19-4606-8996-B776BC59F9E5}" type="presParOf" srcId="{C270A7F8-6BAF-40E3-8858-D786706BFA7E}" destId="{69FBE739-0E22-46FB-99D7-3E22A2EC023D}" srcOrd="2" destOrd="0" presId="urn:microsoft.com/office/officeart/2018/5/layout/IconCircleLabelList"/>
    <dgm:cxn modelId="{7700AAED-24DA-4623-A83C-A0AFF182BBE4}" type="presParOf" srcId="{C270A7F8-6BAF-40E3-8858-D786706BFA7E}" destId="{8199051D-AF9F-4128-BCD4-9B996D3B232C}" srcOrd="3" destOrd="0" presId="urn:microsoft.com/office/officeart/2018/5/layout/IconCircleLabelList"/>
    <dgm:cxn modelId="{75566421-F2ED-41F9-92A6-482883DD1BDD}" type="presParOf" srcId="{E24CEA2D-5AD7-4211-A3C2-7E5359FD7B08}" destId="{0EA93BD8-0F95-4B16-950B-1D43D68F4FF2}" srcOrd="5" destOrd="0" presId="urn:microsoft.com/office/officeart/2018/5/layout/IconCircleLabelList"/>
    <dgm:cxn modelId="{06CD6570-15FA-471E-B54C-AF4D5208B2E7}" type="presParOf" srcId="{E24CEA2D-5AD7-4211-A3C2-7E5359FD7B08}" destId="{E5BB8EB7-601C-48E8-8C49-B226E9DF86A5}" srcOrd="6" destOrd="0" presId="urn:microsoft.com/office/officeart/2018/5/layout/IconCircleLabelList"/>
    <dgm:cxn modelId="{FCAD1B20-94D8-4CFF-BF30-04C3B1025CF7}" type="presParOf" srcId="{E5BB8EB7-601C-48E8-8C49-B226E9DF86A5}" destId="{B94E20EB-8F77-4690-A1C1-11FD4EA1E735}" srcOrd="0" destOrd="0" presId="urn:microsoft.com/office/officeart/2018/5/layout/IconCircleLabelList"/>
    <dgm:cxn modelId="{ED32557C-E755-41F8-9545-DC1CB5942487}" type="presParOf" srcId="{E5BB8EB7-601C-48E8-8C49-B226E9DF86A5}" destId="{3D475EA7-4947-45ED-86F4-E30C01A868CF}" srcOrd="1" destOrd="0" presId="urn:microsoft.com/office/officeart/2018/5/layout/IconCircleLabelList"/>
    <dgm:cxn modelId="{F3041A7F-8B9E-4A1C-A68C-D5FC56EF9AD3}" type="presParOf" srcId="{E5BB8EB7-601C-48E8-8C49-B226E9DF86A5}" destId="{C9747A72-0FAA-435D-8DE8-926125EB7815}" srcOrd="2" destOrd="0" presId="urn:microsoft.com/office/officeart/2018/5/layout/IconCircleLabelList"/>
    <dgm:cxn modelId="{2416EAC4-3026-47DE-B8DA-F976D0F1B7F5}" type="presParOf" srcId="{E5BB8EB7-601C-48E8-8C49-B226E9DF86A5}" destId="{39C0D6E7-A8A2-4EF9-909B-1829012E5B74}" srcOrd="3" destOrd="0" presId="urn:microsoft.com/office/officeart/2018/5/layout/IconCircleLabelList"/>
    <dgm:cxn modelId="{DDCA9B0E-DF67-4AB8-AB93-2186F04246A7}" type="presParOf" srcId="{E24CEA2D-5AD7-4211-A3C2-7E5359FD7B08}" destId="{214EDE85-781F-4BDF-8173-FE91DC80D9EA}" srcOrd="7" destOrd="0" presId="urn:microsoft.com/office/officeart/2018/5/layout/IconCircleLabelList"/>
    <dgm:cxn modelId="{EDC6BF6A-47E1-4A8C-88E6-984EDE96E53B}" type="presParOf" srcId="{E24CEA2D-5AD7-4211-A3C2-7E5359FD7B08}" destId="{2EB32E46-1AD8-4FBB-B827-5F66E386BED5}" srcOrd="8" destOrd="0" presId="urn:microsoft.com/office/officeart/2018/5/layout/IconCircleLabelList"/>
    <dgm:cxn modelId="{F9D5E6A9-35C0-40FA-A549-3D560C5049D5}" type="presParOf" srcId="{2EB32E46-1AD8-4FBB-B827-5F66E386BED5}" destId="{63340270-BEA1-443B-83C1-5D96D08C177F}" srcOrd="0" destOrd="0" presId="urn:microsoft.com/office/officeart/2018/5/layout/IconCircleLabelList"/>
    <dgm:cxn modelId="{81ADBD5C-8DEB-4C5A-B63A-0E9B89357530}" type="presParOf" srcId="{2EB32E46-1AD8-4FBB-B827-5F66E386BED5}" destId="{652C6770-F93E-4E60-B1EC-C2EEA2E6D55E}" srcOrd="1" destOrd="0" presId="urn:microsoft.com/office/officeart/2018/5/layout/IconCircleLabelList"/>
    <dgm:cxn modelId="{50F4B6D9-D03D-48B7-B304-80F67C3981A1}" type="presParOf" srcId="{2EB32E46-1AD8-4FBB-B827-5F66E386BED5}" destId="{90489186-C54D-416A-9D8F-16776C4E4258}" srcOrd="2" destOrd="0" presId="urn:microsoft.com/office/officeart/2018/5/layout/IconCircleLabelList"/>
    <dgm:cxn modelId="{50ED8B3A-4CE2-4C08-869F-27DF0ED9288A}" type="presParOf" srcId="{2EB32E46-1AD8-4FBB-B827-5F66E386BED5}" destId="{78A24B00-AB9F-4DBD-8297-D40847254185}"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D6E4D5-C7AC-4A77-A0BD-6AAC1751C56D}"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F7485D5-2A2C-4306-AE8A-59CFF8731529}">
      <dgm:prSet/>
      <dgm:spPr/>
      <dgm:t>
        <a:bodyPr/>
        <a:lstStyle/>
        <a:p>
          <a:pPr>
            <a:defRPr cap="all"/>
          </a:pPr>
          <a:r>
            <a:rPr lang="en-US"/>
            <a:t>I TEAM</a:t>
          </a:r>
        </a:p>
      </dgm:t>
    </dgm:pt>
    <dgm:pt modelId="{9C1BEB62-2565-4A5F-B7FD-ED660D899968}" type="parTrans" cxnId="{E26B2A62-F206-43A8-BB86-BB8778ED9366}">
      <dgm:prSet/>
      <dgm:spPr/>
      <dgm:t>
        <a:bodyPr/>
        <a:lstStyle/>
        <a:p>
          <a:endParaRPr lang="en-US"/>
        </a:p>
      </dgm:t>
    </dgm:pt>
    <dgm:pt modelId="{A5EF9899-8F00-470D-84E2-058A7E2BB838}" type="sibTrans" cxnId="{E26B2A62-F206-43A8-BB86-BB8778ED9366}">
      <dgm:prSet/>
      <dgm:spPr/>
      <dgm:t>
        <a:bodyPr/>
        <a:lstStyle/>
        <a:p>
          <a:endParaRPr lang="en-US"/>
        </a:p>
      </dgm:t>
    </dgm:pt>
    <dgm:pt modelId="{B816318C-3F21-4870-850F-2C41324E9F92}">
      <dgm:prSet/>
      <dgm:spPr/>
      <dgm:t>
        <a:bodyPr/>
        <a:lstStyle/>
        <a:p>
          <a:pPr>
            <a:defRPr cap="all"/>
          </a:pPr>
          <a:r>
            <a:rPr lang="en-US"/>
            <a:t>FAST TEAMS</a:t>
          </a:r>
        </a:p>
      </dgm:t>
    </dgm:pt>
    <dgm:pt modelId="{89D13BBC-F907-4924-993A-A3B28FE6798F}" type="parTrans" cxnId="{D27E883B-5814-4E53-A7CB-A28C15ECC8F3}">
      <dgm:prSet/>
      <dgm:spPr/>
      <dgm:t>
        <a:bodyPr/>
        <a:lstStyle/>
        <a:p>
          <a:endParaRPr lang="en-US"/>
        </a:p>
      </dgm:t>
    </dgm:pt>
    <dgm:pt modelId="{07D1F67A-4545-4842-A316-9E9EA234C71D}" type="sibTrans" cxnId="{D27E883B-5814-4E53-A7CB-A28C15ECC8F3}">
      <dgm:prSet/>
      <dgm:spPr/>
      <dgm:t>
        <a:bodyPr/>
        <a:lstStyle/>
        <a:p>
          <a:endParaRPr lang="en-US"/>
        </a:p>
      </dgm:t>
    </dgm:pt>
    <dgm:pt modelId="{23BDFAFA-55F7-481D-8F3E-799507987ABB}">
      <dgm:prSet/>
      <dgm:spPr/>
      <dgm:t>
        <a:bodyPr/>
        <a:lstStyle/>
        <a:p>
          <a:pPr>
            <a:defRPr cap="all"/>
          </a:pPr>
          <a:r>
            <a:rPr lang="en-US"/>
            <a:t>NCALL GRANT</a:t>
          </a:r>
        </a:p>
      </dgm:t>
    </dgm:pt>
    <dgm:pt modelId="{005314FE-37FE-4A63-B408-27DF443EDD52}" type="parTrans" cxnId="{4F466C63-B736-4318-B94C-38731391AB78}">
      <dgm:prSet/>
      <dgm:spPr/>
      <dgm:t>
        <a:bodyPr/>
        <a:lstStyle/>
        <a:p>
          <a:endParaRPr lang="en-US"/>
        </a:p>
      </dgm:t>
    </dgm:pt>
    <dgm:pt modelId="{78A6570D-43E0-452F-8C97-F1AC49A3B7E3}" type="sibTrans" cxnId="{4F466C63-B736-4318-B94C-38731391AB78}">
      <dgm:prSet/>
      <dgm:spPr/>
      <dgm:t>
        <a:bodyPr/>
        <a:lstStyle/>
        <a:p>
          <a:endParaRPr lang="en-US"/>
        </a:p>
      </dgm:t>
    </dgm:pt>
    <dgm:pt modelId="{FC5B8C0A-3480-434A-A766-0A59A8C877BC}">
      <dgm:prSet/>
      <dgm:spPr/>
      <dgm:t>
        <a:bodyPr/>
        <a:lstStyle/>
        <a:p>
          <a:pPr>
            <a:defRPr cap="all"/>
          </a:pPr>
          <a:r>
            <a:rPr lang="en-US"/>
            <a:t>CCR</a:t>
          </a:r>
        </a:p>
      </dgm:t>
    </dgm:pt>
    <dgm:pt modelId="{3F405F79-759D-4D82-BB68-22070C9D5569}" type="parTrans" cxnId="{048F6ECA-09F5-4245-9891-B31163613374}">
      <dgm:prSet/>
      <dgm:spPr/>
      <dgm:t>
        <a:bodyPr/>
        <a:lstStyle/>
        <a:p>
          <a:endParaRPr lang="en-US"/>
        </a:p>
      </dgm:t>
    </dgm:pt>
    <dgm:pt modelId="{539DF4A3-CA5E-4CA7-99E8-28CC7BBB34CC}" type="sibTrans" cxnId="{048F6ECA-09F5-4245-9891-B31163613374}">
      <dgm:prSet/>
      <dgm:spPr/>
      <dgm:t>
        <a:bodyPr/>
        <a:lstStyle/>
        <a:p>
          <a:endParaRPr lang="en-US"/>
        </a:p>
      </dgm:t>
    </dgm:pt>
    <dgm:pt modelId="{41AA7F14-EBD5-4322-B70B-04DA5A3485AA}">
      <dgm:prSet/>
      <dgm:spPr/>
      <dgm:t>
        <a:bodyPr/>
        <a:lstStyle/>
        <a:p>
          <a:pPr>
            <a:defRPr cap="all"/>
          </a:pPr>
          <a:r>
            <a:rPr lang="en-US"/>
            <a:t>EMDT GRANT</a:t>
          </a:r>
        </a:p>
      </dgm:t>
    </dgm:pt>
    <dgm:pt modelId="{0EF13B6A-6C18-44FC-96A4-4FC1F57B8276}" type="parTrans" cxnId="{A270398B-A913-4B07-8963-C739B4213B61}">
      <dgm:prSet/>
      <dgm:spPr/>
      <dgm:t>
        <a:bodyPr/>
        <a:lstStyle/>
        <a:p>
          <a:endParaRPr lang="en-US"/>
        </a:p>
      </dgm:t>
    </dgm:pt>
    <dgm:pt modelId="{91327024-32E0-4EBF-87AE-FB943CA06460}" type="sibTrans" cxnId="{A270398B-A913-4B07-8963-C739B4213B61}">
      <dgm:prSet/>
      <dgm:spPr/>
      <dgm:t>
        <a:bodyPr/>
        <a:lstStyle/>
        <a:p>
          <a:endParaRPr lang="en-US"/>
        </a:p>
      </dgm:t>
    </dgm:pt>
    <dgm:pt modelId="{75489B95-9A06-4435-860B-CDA0558F09AF}">
      <dgm:prSet/>
      <dgm:spPr/>
      <dgm:t>
        <a:bodyPr/>
        <a:lstStyle/>
        <a:p>
          <a:pPr>
            <a:defRPr cap="all"/>
          </a:pPr>
          <a:r>
            <a:rPr lang="en-US" dirty="0"/>
            <a:t>MCDA WEBSITE</a:t>
          </a:r>
        </a:p>
      </dgm:t>
    </dgm:pt>
    <dgm:pt modelId="{D0BF90F9-0C40-48A5-91C7-192ECB27FBD1}" type="parTrans" cxnId="{1D98594E-B762-428A-A64A-523487DD211E}">
      <dgm:prSet/>
      <dgm:spPr/>
      <dgm:t>
        <a:bodyPr/>
        <a:lstStyle/>
        <a:p>
          <a:endParaRPr lang="en-US"/>
        </a:p>
      </dgm:t>
    </dgm:pt>
    <dgm:pt modelId="{6001FBDB-0C33-4AB4-B6CD-60B7330E4AA6}" type="sibTrans" cxnId="{1D98594E-B762-428A-A64A-523487DD211E}">
      <dgm:prSet/>
      <dgm:spPr/>
      <dgm:t>
        <a:bodyPr/>
        <a:lstStyle/>
        <a:p>
          <a:endParaRPr lang="en-US"/>
        </a:p>
      </dgm:t>
    </dgm:pt>
    <dgm:pt modelId="{C6849B59-7404-4818-A86B-895F09BA1CA3}" type="pres">
      <dgm:prSet presAssocID="{B5D6E4D5-C7AC-4A77-A0BD-6AAC1751C56D}" presName="root" presStyleCnt="0">
        <dgm:presLayoutVars>
          <dgm:dir/>
          <dgm:resizeHandles val="exact"/>
        </dgm:presLayoutVars>
      </dgm:prSet>
      <dgm:spPr/>
    </dgm:pt>
    <dgm:pt modelId="{BE2A29A1-01B2-422D-AC69-E60E95885FCC}" type="pres">
      <dgm:prSet presAssocID="{CF7485D5-2A2C-4306-AE8A-59CFF8731529}" presName="compNode" presStyleCnt="0"/>
      <dgm:spPr/>
    </dgm:pt>
    <dgm:pt modelId="{29AEBEAB-F7FD-492B-A8FD-0F4567A2752A}" type="pres">
      <dgm:prSet presAssocID="{CF7485D5-2A2C-4306-AE8A-59CFF8731529}" presName="iconBgRect" presStyleLbl="bgShp" presStyleIdx="0" presStyleCnt="6"/>
      <dgm:spPr/>
    </dgm:pt>
    <dgm:pt modelId="{EDBFCE95-9277-4932-AB05-C544D9FD2322}" type="pres">
      <dgm:prSet presAssocID="{CF7485D5-2A2C-4306-AE8A-59CFF8731529}" presName="iconRect" presStyleLbl="node1" presStyleIdx="0" presStyleCnt="6"/>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ers"/>
        </a:ext>
      </dgm:extLst>
    </dgm:pt>
    <dgm:pt modelId="{9629597A-AA61-4520-8913-DC4250353CB2}" type="pres">
      <dgm:prSet presAssocID="{CF7485D5-2A2C-4306-AE8A-59CFF8731529}" presName="spaceRect" presStyleCnt="0"/>
      <dgm:spPr/>
    </dgm:pt>
    <dgm:pt modelId="{4BCD55D6-9DE8-4B29-9C25-74CD970F4FA0}" type="pres">
      <dgm:prSet presAssocID="{CF7485D5-2A2C-4306-AE8A-59CFF8731529}" presName="textRect" presStyleLbl="revTx" presStyleIdx="0" presStyleCnt="6">
        <dgm:presLayoutVars>
          <dgm:chMax val="1"/>
          <dgm:chPref val="1"/>
        </dgm:presLayoutVars>
      </dgm:prSet>
      <dgm:spPr/>
    </dgm:pt>
    <dgm:pt modelId="{67BBADA9-0A58-4410-AC9B-1C84C7D09CDB}" type="pres">
      <dgm:prSet presAssocID="{A5EF9899-8F00-470D-84E2-058A7E2BB838}" presName="sibTrans" presStyleCnt="0"/>
      <dgm:spPr/>
    </dgm:pt>
    <dgm:pt modelId="{91DBA702-0948-4B7A-8C1C-109F26BC8A01}" type="pres">
      <dgm:prSet presAssocID="{B816318C-3F21-4870-850F-2C41324E9F92}" presName="compNode" presStyleCnt="0"/>
      <dgm:spPr/>
    </dgm:pt>
    <dgm:pt modelId="{D5084752-422F-457B-81EB-7DEA7B3E5810}" type="pres">
      <dgm:prSet presAssocID="{B816318C-3F21-4870-850F-2C41324E9F92}" presName="iconBgRect" presStyleLbl="bgShp" presStyleIdx="1" presStyleCnt="6"/>
      <dgm:spPr/>
    </dgm:pt>
    <dgm:pt modelId="{F161BDC1-4B82-4C8F-8F5F-E9CF43DD34BA}" type="pres">
      <dgm:prSet presAssocID="{B816318C-3F21-4870-850F-2C41324E9F92}" presName="iconRect" presStyleLbl="node1" presStyleIdx="1" presStyleCnt="6"/>
      <dgm:spPr>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un"/>
        </a:ext>
      </dgm:extLst>
    </dgm:pt>
    <dgm:pt modelId="{6A70BAF7-A768-4E1D-8819-C9C01A04C63D}" type="pres">
      <dgm:prSet presAssocID="{B816318C-3F21-4870-850F-2C41324E9F92}" presName="spaceRect" presStyleCnt="0"/>
      <dgm:spPr/>
    </dgm:pt>
    <dgm:pt modelId="{6060CEA4-0F39-4285-96FB-29187CFA10AB}" type="pres">
      <dgm:prSet presAssocID="{B816318C-3F21-4870-850F-2C41324E9F92}" presName="textRect" presStyleLbl="revTx" presStyleIdx="1" presStyleCnt="6">
        <dgm:presLayoutVars>
          <dgm:chMax val="1"/>
          <dgm:chPref val="1"/>
        </dgm:presLayoutVars>
      </dgm:prSet>
      <dgm:spPr/>
    </dgm:pt>
    <dgm:pt modelId="{58A7F861-784C-4FFC-8F36-61BC0E276FAF}" type="pres">
      <dgm:prSet presAssocID="{07D1F67A-4545-4842-A316-9E9EA234C71D}" presName="sibTrans" presStyleCnt="0"/>
      <dgm:spPr/>
    </dgm:pt>
    <dgm:pt modelId="{03BDB3F9-228D-4D4E-9EFD-4189F44CF135}" type="pres">
      <dgm:prSet presAssocID="{23BDFAFA-55F7-481D-8F3E-799507987ABB}" presName="compNode" presStyleCnt="0"/>
      <dgm:spPr/>
    </dgm:pt>
    <dgm:pt modelId="{C559109D-D530-46B5-B5B6-A3F56C153C76}" type="pres">
      <dgm:prSet presAssocID="{23BDFAFA-55F7-481D-8F3E-799507987ABB}" presName="iconBgRect" presStyleLbl="bgShp" presStyleIdx="2" presStyleCnt="6"/>
      <dgm:spPr/>
    </dgm:pt>
    <dgm:pt modelId="{DC8A08A4-B65D-4DD0-9985-418FBF7CE0A6}" type="pres">
      <dgm:prSet presAssocID="{23BDFAFA-55F7-481D-8F3E-799507987ABB}" presName="iconRect" presStyleLbl="node1" presStyleIdx="2" presStyleCnt="6"/>
      <dgm:spPr>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llar"/>
        </a:ext>
      </dgm:extLst>
    </dgm:pt>
    <dgm:pt modelId="{466A28C9-91B3-41AD-9793-A5357F8A6FF6}" type="pres">
      <dgm:prSet presAssocID="{23BDFAFA-55F7-481D-8F3E-799507987ABB}" presName="spaceRect" presStyleCnt="0"/>
      <dgm:spPr/>
    </dgm:pt>
    <dgm:pt modelId="{68B26664-329D-4F3F-A43C-D276049F98D5}" type="pres">
      <dgm:prSet presAssocID="{23BDFAFA-55F7-481D-8F3E-799507987ABB}" presName="textRect" presStyleLbl="revTx" presStyleIdx="2" presStyleCnt="6">
        <dgm:presLayoutVars>
          <dgm:chMax val="1"/>
          <dgm:chPref val="1"/>
        </dgm:presLayoutVars>
      </dgm:prSet>
      <dgm:spPr/>
    </dgm:pt>
    <dgm:pt modelId="{E8D41711-B99A-4C6A-AB8C-60C02C1C1E89}" type="pres">
      <dgm:prSet presAssocID="{78A6570D-43E0-452F-8C97-F1AC49A3B7E3}" presName="sibTrans" presStyleCnt="0"/>
      <dgm:spPr/>
    </dgm:pt>
    <dgm:pt modelId="{D5399314-0F18-45D4-B63C-5304583637C9}" type="pres">
      <dgm:prSet presAssocID="{FC5B8C0A-3480-434A-A766-0A59A8C877BC}" presName="compNode" presStyleCnt="0"/>
      <dgm:spPr/>
    </dgm:pt>
    <dgm:pt modelId="{DB1C7CE7-5D52-42DB-8901-87FD360F18B9}" type="pres">
      <dgm:prSet presAssocID="{FC5B8C0A-3480-434A-A766-0A59A8C877BC}" presName="iconBgRect" presStyleLbl="bgShp" presStyleIdx="3" presStyleCnt="6"/>
      <dgm:spPr/>
    </dgm:pt>
    <dgm:pt modelId="{1FAD1100-6DE1-4A3D-8C3E-AACEEADE8959}" type="pres">
      <dgm:prSet presAssocID="{FC5B8C0A-3480-434A-A766-0A59A8C877BC}" presName="iconRect" presStyleLbl="node1" presStyleIdx="3" presStyleCnt="6"/>
      <dgm:spPr>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norkelingMask"/>
        </a:ext>
      </dgm:extLst>
    </dgm:pt>
    <dgm:pt modelId="{A57BB182-5FBC-4003-A0DE-82FF6A6FD622}" type="pres">
      <dgm:prSet presAssocID="{FC5B8C0A-3480-434A-A766-0A59A8C877BC}" presName="spaceRect" presStyleCnt="0"/>
      <dgm:spPr/>
    </dgm:pt>
    <dgm:pt modelId="{6EA0E943-5A7C-4160-B421-FB984C1F0FAB}" type="pres">
      <dgm:prSet presAssocID="{FC5B8C0A-3480-434A-A766-0A59A8C877BC}" presName="textRect" presStyleLbl="revTx" presStyleIdx="3" presStyleCnt="6">
        <dgm:presLayoutVars>
          <dgm:chMax val="1"/>
          <dgm:chPref val="1"/>
        </dgm:presLayoutVars>
      </dgm:prSet>
      <dgm:spPr/>
    </dgm:pt>
    <dgm:pt modelId="{1F184D1A-3994-407D-B8E8-DFE814CD973C}" type="pres">
      <dgm:prSet presAssocID="{539DF4A3-CA5E-4CA7-99E8-28CC7BBB34CC}" presName="sibTrans" presStyleCnt="0"/>
      <dgm:spPr/>
    </dgm:pt>
    <dgm:pt modelId="{E4783BA0-F95D-4F5D-8E74-94A1EC77AF07}" type="pres">
      <dgm:prSet presAssocID="{41AA7F14-EBD5-4322-B70B-04DA5A3485AA}" presName="compNode" presStyleCnt="0"/>
      <dgm:spPr/>
    </dgm:pt>
    <dgm:pt modelId="{15B0E1C5-50B9-4E56-B52C-B252DD1CBFB0}" type="pres">
      <dgm:prSet presAssocID="{41AA7F14-EBD5-4322-B70B-04DA5A3485AA}" presName="iconBgRect" presStyleLbl="bgShp" presStyleIdx="4" presStyleCnt="6"/>
      <dgm:spPr/>
    </dgm:pt>
    <dgm:pt modelId="{ABCB7138-B3B0-44F6-B1CD-697897D4DFF5}" type="pres">
      <dgm:prSet presAssocID="{41AA7F14-EBD5-4322-B70B-04DA5A3485AA}" presName="iconRect" presStyleLbl="node1" presStyleIdx="4" presStyleCnt="6"/>
      <dgm:spPr>
        <a:blipFill>
          <a:blip xmlns:r="http://schemas.openxmlformats.org/officeDocument/2006/relationships"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Bitcoin"/>
        </a:ext>
      </dgm:extLst>
    </dgm:pt>
    <dgm:pt modelId="{A95F6DC6-BFA7-42A6-AFC9-59F2E4BD84C4}" type="pres">
      <dgm:prSet presAssocID="{41AA7F14-EBD5-4322-B70B-04DA5A3485AA}" presName="spaceRect" presStyleCnt="0"/>
      <dgm:spPr/>
    </dgm:pt>
    <dgm:pt modelId="{6DBB9AE2-5202-4A16-B618-F1460C743A10}" type="pres">
      <dgm:prSet presAssocID="{41AA7F14-EBD5-4322-B70B-04DA5A3485AA}" presName="textRect" presStyleLbl="revTx" presStyleIdx="4" presStyleCnt="6">
        <dgm:presLayoutVars>
          <dgm:chMax val="1"/>
          <dgm:chPref val="1"/>
        </dgm:presLayoutVars>
      </dgm:prSet>
      <dgm:spPr/>
    </dgm:pt>
    <dgm:pt modelId="{236F852F-1A3E-41C9-91EE-9FE5F5EF1FAC}" type="pres">
      <dgm:prSet presAssocID="{91327024-32E0-4EBF-87AE-FB943CA06460}" presName="sibTrans" presStyleCnt="0"/>
      <dgm:spPr/>
    </dgm:pt>
    <dgm:pt modelId="{DF09BD17-82B4-4425-A152-8592BAA93564}" type="pres">
      <dgm:prSet presAssocID="{75489B95-9A06-4435-860B-CDA0558F09AF}" presName="compNode" presStyleCnt="0"/>
      <dgm:spPr/>
    </dgm:pt>
    <dgm:pt modelId="{1A1872F6-946C-431A-8D4D-DD29B917D266}" type="pres">
      <dgm:prSet presAssocID="{75489B95-9A06-4435-860B-CDA0558F09AF}" presName="iconBgRect" presStyleLbl="bgShp" presStyleIdx="5" presStyleCnt="6"/>
      <dgm:spPr/>
    </dgm:pt>
    <dgm:pt modelId="{5DE3B5FE-61CB-4CC1-B6D1-732A271D7B44}" type="pres">
      <dgm:prSet presAssocID="{75489B95-9A06-4435-860B-CDA0558F09AF}" presName="iconRect" presStyleLbl="node1" presStyleIdx="5" presStyleCnt="6"/>
      <dgm:spPr>
        <a:blipFill>
          <a:blip xmlns:r="http://schemas.openxmlformats.org/officeDocument/2006/relationships" r:embed="rId11" cstate="hq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Internet"/>
        </a:ext>
      </dgm:extLst>
    </dgm:pt>
    <dgm:pt modelId="{C4D9AB0C-1F09-41DE-9207-B6DA1B9E7CA9}" type="pres">
      <dgm:prSet presAssocID="{75489B95-9A06-4435-860B-CDA0558F09AF}" presName="spaceRect" presStyleCnt="0"/>
      <dgm:spPr/>
    </dgm:pt>
    <dgm:pt modelId="{04290746-C843-4CF9-B3C0-D01E16E5AA16}" type="pres">
      <dgm:prSet presAssocID="{75489B95-9A06-4435-860B-CDA0558F09AF}" presName="textRect" presStyleLbl="revTx" presStyleIdx="5" presStyleCnt="6">
        <dgm:presLayoutVars>
          <dgm:chMax val="1"/>
          <dgm:chPref val="1"/>
        </dgm:presLayoutVars>
      </dgm:prSet>
      <dgm:spPr/>
    </dgm:pt>
  </dgm:ptLst>
  <dgm:cxnLst>
    <dgm:cxn modelId="{7D1F6205-164F-425E-8649-047F82C1B694}" type="presOf" srcId="{B5D6E4D5-C7AC-4A77-A0BD-6AAC1751C56D}" destId="{C6849B59-7404-4818-A86B-895F09BA1CA3}" srcOrd="0" destOrd="0" presId="urn:microsoft.com/office/officeart/2018/5/layout/IconCircleLabelList"/>
    <dgm:cxn modelId="{4F837A14-52C1-45FF-B272-2E7B9AB2BDB6}" type="presOf" srcId="{75489B95-9A06-4435-860B-CDA0558F09AF}" destId="{04290746-C843-4CF9-B3C0-D01E16E5AA16}" srcOrd="0" destOrd="0" presId="urn:microsoft.com/office/officeart/2018/5/layout/IconCircleLabelList"/>
    <dgm:cxn modelId="{D27E883B-5814-4E53-A7CB-A28C15ECC8F3}" srcId="{B5D6E4D5-C7AC-4A77-A0BD-6AAC1751C56D}" destId="{B816318C-3F21-4870-850F-2C41324E9F92}" srcOrd="1" destOrd="0" parTransId="{89D13BBC-F907-4924-993A-A3B28FE6798F}" sibTransId="{07D1F67A-4545-4842-A316-9E9EA234C71D}"/>
    <dgm:cxn modelId="{E26B2A62-F206-43A8-BB86-BB8778ED9366}" srcId="{B5D6E4D5-C7AC-4A77-A0BD-6AAC1751C56D}" destId="{CF7485D5-2A2C-4306-AE8A-59CFF8731529}" srcOrd="0" destOrd="0" parTransId="{9C1BEB62-2565-4A5F-B7FD-ED660D899968}" sibTransId="{A5EF9899-8F00-470D-84E2-058A7E2BB838}"/>
    <dgm:cxn modelId="{4F466C63-B736-4318-B94C-38731391AB78}" srcId="{B5D6E4D5-C7AC-4A77-A0BD-6AAC1751C56D}" destId="{23BDFAFA-55F7-481D-8F3E-799507987ABB}" srcOrd="2" destOrd="0" parTransId="{005314FE-37FE-4A63-B408-27DF443EDD52}" sibTransId="{78A6570D-43E0-452F-8C97-F1AC49A3B7E3}"/>
    <dgm:cxn modelId="{1D98594E-B762-428A-A64A-523487DD211E}" srcId="{B5D6E4D5-C7AC-4A77-A0BD-6AAC1751C56D}" destId="{75489B95-9A06-4435-860B-CDA0558F09AF}" srcOrd="5" destOrd="0" parTransId="{D0BF90F9-0C40-48A5-91C7-192ECB27FBD1}" sibTransId="{6001FBDB-0C33-4AB4-B6CD-60B7330E4AA6}"/>
    <dgm:cxn modelId="{CAB5E675-B0C5-4F27-A012-BB1A8D6BF1B2}" type="presOf" srcId="{FC5B8C0A-3480-434A-A766-0A59A8C877BC}" destId="{6EA0E943-5A7C-4160-B421-FB984C1F0FAB}" srcOrd="0" destOrd="0" presId="urn:microsoft.com/office/officeart/2018/5/layout/IconCircleLabelList"/>
    <dgm:cxn modelId="{12F6E181-FDD4-481C-93EA-D3884D26A79E}" type="presOf" srcId="{B816318C-3F21-4870-850F-2C41324E9F92}" destId="{6060CEA4-0F39-4285-96FB-29187CFA10AB}" srcOrd="0" destOrd="0" presId="urn:microsoft.com/office/officeart/2018/5/layout/IconCircleLabelList"/>
    <dgm:cxn modelId="{A270398B-A913-4B07-8963-C739B4213B61}" srcId="{B5D6E4D5-C7AC-4A77-A0BD-6AAC1751C56D}" destId="{41AA7F14-EBD5-4322-B70B-04DA5A3485AA}" srcOrd="4" destOrd="0" parTransId="{0EF13B6A-6C18-44FC-96A4-4FC1F57B8276}" sibTransId="{91327024-32E0-4EBF-87AE-FB943CA06460}"/>
    <dgm:cxn modelId="{B568D3BD-0BD0-44F6-B0EE-EF479C2134E7}" type="presOf" srcId="{41AA7F14-EBD5-4322-B70B-04DA5A3485AA}" destId="{6DBB9AE2-5202-4A16-B618-F1460C743A10}" srcOrd="0" destOrd="0" presId="urn:microsoft.com/office/officeart/2018/5/layout/IconCircleLabelList"/>
    <dgm:cxn modelId="{048F6ECA-09F5-4245-9891-B31163613374}" srcId="{B5D6E4D5-C7AC-4A77-A0BD-6AAC1751C56D}" destId="{FC5B8C0A-3480-434A-A766-0A59A8C877BC}" srcOrd="3" destOrd="0" parTransId="{3F405F79-759D-4D82-BB68-22070C9D5569}" sibTransId="{539DF4A3-CA5E-4CA7-99E8-28CC7BBB34CC}"/>
    <dgm:cxn modelId="{49CCAFD8-ADC5-4F71-9A0E-2DC23D734C7F}" type="presOf" srcId="{CF7485D5-2A2C-4306-AE8A-59CFF8731529}" destId="{4BCD55D6-9DE8-4B29-9C25-74CD970F4FA0}" srcOrd="0" destOrd="0" presId="urn:microsoft.com/office/officeart/2018/5/layout/IconCircleLabelList"/>
    <dgm:cxn modelId="{D58E54DA-0137-4D2D-B84C-F5756F7A2BAA}" type="presOf" srcId="{23BDFAFA-55F7-481D-8F3E-799507987ABB}" destId="{68B26664-329D-4F3F-A43C-D276049F98D5}" srcOrd="0" destOrd="0" presId="urn:microsoft.com/office/officeart/2018/5/layout/IconCircleLabelList"/>
    <dgm:cxn modelId="{D5C146F9-6D14-4282-AE84-B6118ED7924B}" type="presParOf" srcId="{C6849B59-7404-4818-A86B-895F09BA1CA3}" destId="{BE2A29A1-01B2-422D-AC69-E60E95885FCC}" srcOrd="0" destOrd="0" presId="urn:microsoft.com/office/officeart/2018/5/layout/IconCircleLabelList"/>
    <dgm:cxn modelId="{9FA57E0E-2899-4752-9D7F-C1897E743DBE}" type="presParOf" srcId="{BE2A29A1-01B2-422D-AC69-E60E95885FCC}" destId="{29AEBEAB-F7FD-492B-A8FD-0F4567A2752A}" srcOrd="0" destOrd="0" presId="urn:microsoft.com/office/officeart/2018/5/layout/IconCircleLabelList"/>
    <dgm:cxn modelId="{31559510-13A4-49E4-A8C5-C1CC4C41314F}" type="presParOf" srcId="{BE2A29A1-01B2-422D-AC69-E60E95885FCC}" destId="{EDBFCE95-9277-4932-AB05-C544D9FD2322}" srcOrd="1" destOrd="0" presId="urn:microsoft.com/office/officeart/2018/5/layout/IconCircleLabelList"/>
    <dgm:cxn modelId="{42009990-EBBA-4813-8E85-1A802861ABD8}" type="presParOf" srcId="{BE2A29A1-01B2-422D-AC69-E60E95885FCC}" destId="{9629597A-AA61-4520-8913-DC4250353CB2}" srcOrd="2" destOrd="0" presId="urn:microsoft.com/office/officeart/2018/5/layout/IconCircleLabelList"/>
    <dgm:cxn modelId="{AA59B4D1-32C1-4EFD-A812-7843D0176074}" type="presParOf" srcId="{BE2A29A1-01B2-422D-AC69-E60E95885FCC}" destId="{4BCD55D6-9DE8-4B29-9C25-74CD970F4FA0}" srcOrd="3" destOrd="0" presId="urn:microsoft.com/office/officeart/2018/5/layout/IconCircleLabelList"/>
    <dgm:cxn modelId="{84D03450-5525-45B1-8D5E-CBC234996E22}" type="presParOf" srcId="{C6849B59-7404-4818-A86B-895F09BA1CA3}" destId="{67BBADA9-0A58-4410-AC9B-1C84C7D09CDB}" srcOrd="1" destOrd="0" presId="urn:microsoft.com/office/officeart/2018/5/layout/IconCircleLabelList"/>
    <dgm:cxn modelId="{BC7F1E54-F257-4BAA-8C14-F02E47C4746F}" type="presParOf" srcId="{C6849B59-7404-4818-A86B-895F09BA1CA3}" destId="{91DBA702-0948-4B7A-8C1C-109F26BC8A01}" srcOrd="2" destOrd="0" presId="urn:microsoft.com/office/officeart/2018/5/layout/IconCircleLabelList"/>
    <dgm:cxn modelId="{F10780A1-71EF-4DA6-A333-A3326D77BEBB}" type="presParOf" srcId="{91DBA702-0948-4B7A-8C1C-109F26BC8A01}" destId="{D5084752-422F-457B-81EB-7DEA7B3E5810}" srcOrd="0" destOrd="0" presId="urn:microsoft.com/office/officeart/2018/5/layout/IconCircleLabelList"/>
    <dgm:cxn modelId="{C85CAA0F-06CF-4FE7-88B9-EB53F519B09B}" type="presParOf" srcId="{91DBA702-0948-4B7A-8C1C-109F26BC8A01}" destId="{F161BDC1-4B82-4C8F-8F5F-E9CF43DD34BA}" srcOrd="1" destOrd="0" presId="urn:microsoft.com/office/officeart/2018/5/layout/IconCircleLabelList"/>
    <dgm:cxn modelId="{809AF869-EF22-4F67-9E4A-007DF9AE860B}" type="presParOf" srcId="{91DBA702-0948-4B7A-8C1C-109F26BC8A01}" destId="{6A70BAF7-A768-4E1D-8819-C9C01A04C63D}" srcOrd="2" destOrd="0" presId="urn:microsoft.com/office/officeart/2018/5/layout/IconCircleLabelList"/>
    <dgm:cxn modelId="{AF3B49B6-F549-44DE-BD1D-CE975F7443CF}" type="presParOf" srcId="{91DBA702-0948-4B7A-8C1C-109F26BC8A01}" destId="{6060CEA4-0F39-4285-96FB-29187CFA10AB}" srcOrd="3" destOrd="0" presId="urn:microsoft.com/office/officeart/2018/5/layout/IconCircleLabelList"/>
    <dgm:cxn modelId="{158D7230-1B96-4D6D-BE9C-973B18644A0A}" type="presParOf" srcId="{C6849B59-7404-4818-A86B-895F09BA1CA3}" destId="{58A7F861-784C-4FFC-8F36-61BC0E276FAF}" srcOrd="3" destOrd="0" presId="urn:microsoft.com/office/officeart/2018/5/layout/IconCircleLabelList"/>
    <dgm:cxn modelId="{34B48958-E295-48C2-968E-DAD3E3F7A024}" type="presParOf" srcId="{C6849B59-7404-4818-A86B-895F09BA1CA3}" destId="{03BDB3F9-228D-4D4E-9EFD-4189F44CF135}" srcOrd="4" destOrd="0" presId="urn:microsoft.com/office/officeart/2018/5/layout/IconCircleLabelList"/>
    <dgm:cxn modelId="{56509A2A-0B88-4943-BE47-DB80547C6D70}" type="presParOf" srcId="{03BDB3F9-228D-4D4E-9EFD-4189F44CF135}" destId="{C559109D-D530-46B5-B5B6-A3F56C153C76}" srcOrd="0" destOrd="0" presId="urn:microsoft.com/office/officeart/2018/5/layout/IconCircleLabelList"/>
    <dgm:cxn modelId="{301A6B48-94EB-4B19-BA61-4441C62C80A4}" type="presParOf" srcId="{03BDB3F9-228D-4D4E-9EFD-4189F44CF135}" destId="{DC8A08A4-B65D-4DD0-9985-418FBF7CE0A6}" srcOrd="1" destOrd="0" presId="urn:microsoft.com/office/officeart/2018/5/layout/IconCircleLabelList"/>
    <dgm:cxn modelId="{EA13C3C5-7E52-4DE4-8E48-15A566DE9B7C}" type="presParOf" srcId="{03BDB3F9-228D-4D4E-9EFD-4189F44CF135}" destId="{466A28C9-91B3-41AD-9793-A5357F8A6FF6}" srcOrd="2" destOrd="0" presId="urn:microsoft.com/office/officeart/2018/5/layout/IconCircleLabelList"/>
    <dgm:cxn modelId="{DC78439B-9AA2-4E49-94DB-61CA4CCC37C8}" type="presParOf" srcId="{03BDB3F9-228D-4D4E-9EFD-4189F44CF135}" destId="{68B26664-329D-4F3F-A43C-D276049F98D5}" srcOrd="3" destOrd="0" presId="urn:microsoft.com/office/officeart/2018/5/layout/IconCircleLabelList"/>
    <dgm:cxn modelId="{8F3B0708-0400-49CC-9627-1A7962E25333}" type="presParOf" srcId="{C6849B59-7404-4818-A86B-895F09BA1CA3}" destId="{E8D41711-B99A-4C6A-AB8C-60C02C1C1E89}" srcOrd="5" destOrd="0" presId="urn:microsoft.com/office/officeart/2018/5/layout/IconCircleLabelList"/>
    <dgm:cxn modelId="{1FC00A8C-57EE-4868-9C9A-F2FC79485B96}" type="presParOf" srcId="{C6849B59-7404-4818-A86B-895F09BA1CA3}" destId="{D5399314-0F18-45D4-B63C-5304583637C9}" srcOrd="6" destOrd="0" presId="urn:microsoft.com/office/officeart/2018/5/layout/IconCircleLabelList"/>
    <dgm:cxn modelId="{648FD528-E954-45AA-A5BF-561E3A1CD323}" type="presParOf" srcId="{D5399314-0F18-45D4-B63C-5304583637C9}" destId="{DB1C7CE7-5D52-42DB-8901-87FD360F18B9}" srcOrd="0" destOrd="0" presId="urn:microsoft.com/office/officeart/2018/5/layout/IconCircleLabelList"/>
    <dgm:cxn modelId="{F3DAE527-AFAA-4F69-A844-1C1FE415C2EE}" type="presParOf" srcId="{D5399314-0F18-45D4-B63C-5304583637C9}" destId="{1FAD1100-6DE1-4A3D-8C3E-AACEEADE8959}" srcOrd="1" destOrd="0" presId="urn:microsoft.com/office/officeart/2018/5/layout/IconCircleLabelList"/>
    <dgm:cxn modelId="{573D18B0-1B09-493B-A77C-DC87F2F291D8}" type="presParOf" srcId="{D5399314-0F18-45D4-B63C-5304583637C9}" destId="{A57BB182-5FBC-4003-A0DE-82FF6A6FD622}" srcOrd="2" destOrd="0" presId="urn:microsoft.com/office/officeart/2018/5/layout/IconCircleLabelList"/>
    <dgm:cxn modelId="{B34A55F5-AFC3-476F-A454-8B23BEE22B66}" type="presParOf" srcId="{D5399314-0F18-45D4-B63C-5304583637C9}" destId="{6EA0E943-5A7C-4160-B421-FB984C1F0FAB}" srcOrd="3" destOrd="0" presId="urn:microsoft.com/office/officeart/2018/5/layout/IconCircleLabelList"/>
    <dgm:cxn modelId="{60CEBC54-BFDA-4532-B140-8FD049964022}" type="presParOf" srcId="{C6849B59-7404-4818-A86B-895F09BA1CA3}" destId="{1F184D1A-3994-407D-B8E8-DFE814CD973C}" srcOrd="7" destOrd="0" presId="urn:microsoft.com/office/officeart/2018/5/layout/IconCircleLabelList"/>
    <dgm:cxn modelId="{13F294AA-DF91-4C4A-B734-5247717AE587}" type="presParOf" srcId="{C6849B59-7404-4818-A86B-895F09BA1CA3}" destId="{E4783BA0-F95D-4F5D-8E74-94A1EC77AF07}" srcOrd="8" destOrd="0" presId="urn:microsoft.com/office/officeart/2018/5/layout/IconCircleLabelList"/>
    <dgm:cxn modelId="{A351CE07-DF59-4166-BBD1-5C7A05C98ADD}" type="presParOf" srcId="{E4783BA0-F95D-4F5D-8E74-94A1EC77AF07}" destId="{15B0E1C5-50B9-4E56-B52C-B252DD1CBFB0}" srcOrd="0" destOrd="0" presId="urn:microsoft.com/office/officeart/2018/5/layout/IconCircleLabelList"/>
    <dgm:cxn modelId="{5BF0AB9D-41FD-4F43-8959-900C92C14EA0}" type="presParOf" srcId="{E4783BA0-F95D-4F5D-8E74-94A1EC77AF07}" destId="{ABCB7138-B3B0-44F6-B1CD-697897D4DFF5}" srcOrd="1" destOrd="0" presId="urn:microsoft.com/office/officeart/2018/5/layout/IconCircleLabelList"/>
    <dgm:cxn modelId="{1DF80332-154D-447C-8787-4E18B4868BEB}" type="presParOf" srcId="{E4783BA0-F95D-4F5D-8E74-94A1EC77AF07}" destId="{A95F6DC6-BFA7-42A6-AFC9-59F2E4BD84C4}" srcOrd="2" destOrd="0" presId="urn:microsoft.com/office/officeart/2018/5/layout/IconCircleLabelList"/>
    <dgm:cxn modelId="{FD50E9D5-D6FE-4D76-913E-10E66C3CAD59}" type="presParOf" srcId="{E4783BA0-F95D-4F5D-8E74-94A1EC77AF07}" destId="{6DBB9AE2-5202-4A16-B618-F1460C743A10}" srcOrd="3" destOrd="0" presId="urn:microsoft.com/office/officeart/2018/5/layout/IconCircleLabelList"/>
    <dgm:cxn modelId="{EC7802CE-E821-4158-B39F-82C942A64161}" type="presParOf" srcId="{C6849B59-7404-4818-A86B-895F09BA1CA3}" destId="{236F852F-1A3E-41C9-91EE-9FE5F5EF1FAC}" srcOrd="9" destOrd="0" presId="urn:microsoft.com/office/officeart/2018/5/layout/IconCircleLabelList"/>
    <dgm:cxn modelId="{3F918909-3ECC-4064-ADB6-280582050C3F}" type="presParOf" srcId="{C6849B59-7404-4818-A86B-895F09BA1CA3}" destId="{DF09BD17-82B4-4425-A152-8592BAA93564}" srcOrd="10" destOrd="0" presId="urn:microsoft.com/office/officeart/2018/5/layout/IconCircleLabelList"/>
    <dgm:cxn modelId="{1ED1A199-4DB6-4A6D-9732-023A9B19C527}" type="presParOf" srcId="{DF09BD17-82B4-4425-A152-8592BAA93564}" destId="{1A1872F6-946C-431A-8D4D-DD29B917D266}" srcOrd="0" destOrd="0" presId="urn:microsoft.com/office/officeart/2018/5/layout/IconCircleLabelList"/>
    <dgm:cxn modelId="{698E1DE3-628B-4ED5-A789-B282086D5979}" type="presParOf" srcId="{DF09BD17-82B4-4425-A152-8592BAA93564}" destId="{5DE3B5FE-61CB-4CC1-B6D1-732A271D7B44}" srcOrd="1" destOrd="0" presId="urn:microsoft.com/office/officeart/2018/5/layout/IconCircleLabelList"/>
    <dgm:cxn modelId="{2D963B04-7C34-402D-95F1-1A83C48E2885}" type="presParOf" srcId="{DF09BD17-82B4-4425-A152-8592BAA93564}" destId="{C4D9AB0C-1F09-41DE-9207-B6DA1B9E7CA9}" srcOrd="2" destOrd="0" presId="urn:microsoft.com/office/officeart/2018/5/layout/IconCircleLabelList"/>
    <dgm:cxn modelId="{A8DB6690-2178-45C9-9914-CD944C51583B}" type="presParOf" srcId="{DF09BD17-82B4-4425-A152-8592BAA93564}" destId="{04290746-C843-4CF9-B3C0-D01E16E5AA16}"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5CDB1-A699-4067-96B2-99D9EB5AD229}">
      <dsp:nvSpPr>
        <dsp:cNvPr id="0" name=""/>
        <dsp:cNvSpPr/>
      </dsp:nvSpPr>
      <dsp:spPr>
        <a:xfrm>
          <a:off x="0" y="3941"/>
          <a:ext cx="6263640" cy="83962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C0E8F2-39D1-457C-A3B3-C62764256B86}">
      <dsp:nvSpPr>
        <dsp:cNvPr id="0" name=""/>
        <dsp:cNvSpPr/>
      </dsp:nvSpPr>
      <dsp:spPr>
        <a:xfrm>
          <a:off x="253985" y="192857"/>
          <a:ext cx="461792" cy="461792"/>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C78A1E5-8F72-41F4-A223-A4B6DA1EE32B}">
      <dsp:nvSpPr>
        <dsp:cNvPr id="0" name=""/>
        <dsp:cNvSpPr/>
      </dsp:nvSpPr>
      <dsp:spPr>
        <a:xfrm>
          <a:off x="969764" y="3941"/>
          <a:ext cx="5293875" cy="839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860" tIns="88860" rIns="88860" bIns="88860" numCol="1" spcCol="1270" anchor="ctr" anchorCtr="0">
          <a:noAutofit/>
        </a:bodyPr>
        <a:lstStyle/>
        <a:p>
          <a:pPr marL="0" lvl="0" indent="0" algn="l" defTabSz="844550">
            <a:lnSpc>
              <a:spcPct val="90000"/>
            </a:lnSpc>
            <a:spcBef>
              <a:spcPct val="0"/>
            </a:spcBef>
            <a:spcAft>
              <a:spcPct val="35000"/>
            </a:spcAft>
            <a:buNone/>
          </a:pPr>
          <a:r>
            <a:rPr lang="en-US" sz="1900" kern="1200" dirty="0"/>
            <a:t>Agencies that are Statutorily Defined in Wisconsin Statutes 46.90 and </a:t>
          </a:r>
          <a:r>
            <a:rPr lang="en-US" sz="1900" kern="1200" dirty="0" err="1"/>
            <a:t>Ch</a:t>
          </a:r>
          <a:r>
            <a:rPr lang="en-US" sz="1900" kern="1200" dirty="0"/>
            <a:t> 55</a:t>
          </a:r>
        </a:p>
      </dsp:txBody>
      <dsp:txXfrm>
        <a:off x="969764" y="3941"/>
        <a:ext cx="5293875" cy="839623"/>
      </dsp:txXfrm>
    </dsp:sp>
    <dsp:sp modelId="{7196FE4B-94C7-461E-93E4-4420D1AB1232}">
      <dsp:nvSpPr>
        <dsp:cNvPr id="0" name=""/>
        <dsp:cNvSpPr/>
      </dsp:nvSpPr>
      <dsp:spPr>
        <a:xfrm>
          <a:off x="0" y="1053470"/>
          <a:ext cx="6263640" cy="83962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478DA9-4B97-4BBA-B4AF-EDE56E515596}">
      <dsp:nvSpPr>
        <dsp:cNvPr id="0" name=""/>
        <dsp:cNvSpPr/>
      </dsp:nvSpPr>
      <dsp:spPr>
        <a:xfrm>
          <a:off x="253985" y="1242385"/>
          <a:ext cx="461792" cy="461792"/>
        </a:xfrm>
        <a:prstGeom prst="rect">
          <a:avLst/>
        </a:prstGeom>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D11C492-FCF4-4609-9361-A253F08C1358}">
      <dsp:nvSpPr>
        <dsp:cNvPr id="0" name=""/>
        <dsp:cNvSpPr/>
      </dsp:nvSpPr>
      <dsp:spPr>
        <a:xfrm>
          <a:off x="969764" y="1053470"/>
          <a:ext cx="5293875" cy="839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860" tIns="88860" rIns="88860" bIns="88860" numCol="1" spcCol="1270" anchor="ctr" anchorCtr="0">
          <a:noAutofit/>
        </a:bodyPr>
        <a:lstStyle/>
        <a:p>
          <a:pPr marL="0" lvl="0" indent="0" algn="l" defTabSz="844550">
            <a:lnSpc>
              <a:spcPct val="90000"/>
            </a:lnSpc>
            <a:spcBef>
              <a:spcPct val="0"/>
            </a:spcBef>
            <a:spcAft>
              <a:spcPct val="35000"/>
            </a:spcAft>
            <a:buNone/>
          </a:pPr>
          <a:r>
            <a:rPr lang="en-US" sz="1900" b="1" u="sng" kern="1200"/>
            <a:t>ADULT AT RISK</a:t>
          </a:r>
          <a:r>
            <a:rPr lang="en-US" sz="1900" b="1" kern="1200"/>
            <a:t> </a:t>
          </a:r>
          <a:endParaRPr lang="en-US" sz="1900" kern="1200"/>
        </a:p>
      </dsp:txBody>
      <dsp:txXfrm>
        <a:off x="969764" y="1053470"/>
        <a:ext cx="5293875" cy="839623"/>
      </dsp:txXfrm>
    </dsp:sp>
    <dsp:sp modelId="{8F9BCB38-B15F-4D74-A0A2-924C8F276450}">
      <dsp:nvSpPr>
        <dsp:cNvPr id="0" name=""/>
        <dsp:cNvSpPr/>
      </dsp:nvSpPr>
      <dsp:spPr>
        <a:xfrm>
          <a:off x="0" y="2102999"/>
          <a:ext cx="6263640" cy="83962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E14FF2-6192-4264-858B-E9B7B89E6018}">
      <dsp:nvSpPr>
        <dsp:cNvPr id="0" name=""/>
        <dsp:cNvSpPr/>
      </dsp:nvSpPr>
      <dsp:spPr>
        <a:xfrm>
          <a:off x="253985" y="2291914"/>
          <a:ext cx="461792" cy="461792"/>
        </a:xfrm>
        <a:prstGeom prst="rect">
          <a:avLst/>
        </a:prstGeom>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92A4522-39C9-41B9-8ABA-BFFFFBFEE3AA}">
      <dsp:nvSpPr>
        <dsp:cNvPr id="0" name=""/>
        <dsp:cNvSpPr/>
      </dsp:nvSpPr>
      <dsp:spPr>
        <a:xfrm>
          <a:off x="969764" y="2102999"/>
          <a:ext cx="5293875" cy="839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860" tIns="88860" rIns="88860" bIns="88860" numCol="1" spcCol="1270" anchor="ctr" anchorCtr="0">
          <a:noAutofit/>
        </a:bodyPr>
        <a:lstStyle/>
        <a:p>
          <a:pPr marL="0" lvl="0" indent="0" algn="l" defTabSz="844550">
            <a:lnSpc>
              <a:spcPct val="90000"/>
            </a:lnSpc>
            <a:spcBef>
              <a:spcPct val="0"/>
            </a:spcBef>
            <a:spcAft>
              <a:spcPct val="35000"/>
            </a:spcAft>
            <a:buNone/>
          </a:pPr>
          <a:r>
            <a:rPr lang="en-US" sz="1900" kern="1200"/>
            <a:t>Any adult Under  60 with a disability to Disability Services Division (DSD)</a:t>
          </a:r>
        </a:p>
      </dsp:txBody>
      <dsp:txXfrm>
        <a:off x="969764" y="2102999"/>
        <a:ext cx="5293875" cy="839623"/>
      </dsp:txXfrm>
    </dsp:sp>
    <dsp:sp modelId="{00790A95-027E-477A-A9E7-A3B5FF66D769}">
      <dsp:nvSpPr>
        <dsp:cNvPr id="0" name=""/>
        <dsp:cNvSpPr/>
      </dsp:nvSpPr>
      <dsp:spPr>
        <a:xfrm>
          <a:off x="0" y="3152528"/>
          <a:ext cx="6263640" cy="83962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1729A6-31A2-4D70-95E6-1773E2B4A5E9}">
      <dsp:nvSpPr>
        <dsp:cNvPr id="0" name=""/>
        <dsp:cNvSpPr/>
      </dsp:nvSpPr>
      <dsp:spPr>
        <a:xfrm>
          <a:off x="253985" y="3341443"/>
          <a:ext cx="461792" cy="461792"/>
        </a:xfrm>
        <a:prstGeom prst="rect">
          <a:avLst/>
        </a:prstGeom>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E33C0F-6750-4F57-8CCD-1C3B3B239E35}">
      <dsp:nvSpPr>
        <dsp:cNvPr id="0" name=""/>
        <dsp:cNvSpPr/>
      </dsp:nvSpPr>
      <dsp:spPr>
        <a:xfrm>
          <a:off x="969764" y="3152528"/>
          <a:ext cx="5293875" cy="839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860" tIns="88860" rIns="88860" bIns="88860" numCol="1" spcCol="1270" anchor="ctr" anchorCtr="0">
          <a:noAutofit/>
        </a:bodyPr>
        <a:lstStyle/>
        <a:p>
          <a:pPr marL="0" lvl="0" indent="0" algn="l" defTabSz="844550">
            <a:lnSpc>
              <a:spcPct val="90000"/>
            </a:lnSpc>
            <a:spcBef>
              <a:spcPct val="0"/>
            </a:spcBef>
            <a:spcAft>
              <a:spcPct val="35000"/>
            </a:spcAft>
            <a:buNone/>
          </a:pPr>
          <a:r>
            <a:rPr lang="en-US" sz="1900" b="1" u="sng" kern="1200"/>
            <a:t>ELDER ADULT AT RISK</a:t>
          </a:r>
          <a:endParaRPr lang="en-US" sz="1900" kern="1200"/>
        </a:p>
      </dsp:txBody>
      <dsp:txXfrm>
        <a:off x="969764" y="3152528"/>
        <a:ext cx="5293875" cy="839623"/>
      </dsp:txXfrm>
    </dsp:sp>
    <dsp:sp modelId="{1C6808CA-E493-4852-B487-0B369E29ADE4}">
      <dsp:nvSpPr>
        <dsp:cNvPr id="0" name=""/>
        <dsp:cNvSpPr/>
      </dsp:nvSpPr>
      <dsp:spPr>
        <a:xfrm>
          <a:off x="0" y="4202057"/>
          <a:ext cx="6263640" cy="839623"/>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C4FB9C-3817-4E90-99CD-BE80270407EF}">
      <dsp:nvSpPr>
        <dsp:cNvPr id="0" name=""/>
        <dsp:cNvSpPr/>
      </dsp:nvSpPr>
      <dsp:spPr>
        <a:xfrm>
          <a:off x="253985" y="4390972"/>
          <a:ext cx="461792" cy="461792"/>
        </a:xfrm>
        <a:prstGeom prst="rect">
          <a:avLst/>
        </a:prstGeom>
        <a:blipFill>
          <a:blip xmlns:r="http://schemas.openxmlformats.org/officeDocument/2006/relationships"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756F4E-B86C-4F79-98E9-032171A48158}">
      <dsp:nvSpPr>
        <dsp:cNvPr id="0" name=""/>
        <dsp:cNvSpPr/>
      </dsp:nvSpPr>
      <dsp:spPr>
        <a:xfrm>
          <a:off x="969764" y="4202057"/>
          <a:ext cx="5293875" cy="839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860" tIns="88860" rIns="88860" bIns="88860" numCol="1" spcCol="1270" anchor="ctr" anchorCtr="0">
          <a:noAutofit/>
        </a:bodyPr>
        <a:lstStyle/>
        <a:p>
          <a:pPr marL="0" lvl="0" indent="0" algn="l" defTabSz="844550">
            <a:lnSpc>
              <a:spcPct val="90000"/>
            </a:lnSpc>
            <a:spcBef>
              <a:spcPct val="0"/>
            </a:spcBef>
            <a:spcAft>
              <a:spcPct val="35000"/>
            </a:spcAft>
            <a:buNone/>
          </a:pPr>
          <a:r>
            <a:rPr lang="en-US" sz="1900" kern="1200"/>
            <a:t>Age 60+ vulnerability of age to Milwaukee County Department on Aging (MCDA)</a:t>
          </a:r>
        </a:p>
      </dsp:txBody>
      <dsp:txXfrm>
        <a:off x="969764" y="4202057"/>
        <a:ext cx="5293875" cy="8396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CDDDFD-D620-4567-83CC-7FF8ABC31355}">
      <dsp:nvSpPr>
        <dsp:cNvPr id="0" name=""/>
        <dsp:cNvSpPr/>
      </dsp:nvSpPr>
      <dsp:spPr>
        <a:xfrm>
          <a:off x="312609" y="1096133"/>
          <a:ext cx="967183" cy="96718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885A8B-D60D-400C-8D35-B4BA58401F4E}">
      <dsp:nvSpPr>
        <dsp:cNvPr id="0" name=""/>
        <dsp:cNvSpPr/>
      </dsp:nvSpPr>
      <dsp:spPr>
        <a:xfrm>
          <a:off x="518730" y="1302254"/>
          <a:ext cx="554941" cy="554941"/>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9F0AACD-08FE-405F-AE53-8B8F3D17111C}">
      <dsp:nvSpPr>
        <dsp:cNvPr id="0" name=""/>
        <dsp:cNvSpPr/>
      </dsp:nvSpPr>
      <dsp:spPr>
        <a:xfrm>
          <a:off x="3427" y="2364570"/>
          <a:ext cx="1585546" cy="634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a:t>Unexplained bone breaks</a:t>
          </a:r>
        </a:p>
      </dsp:txBody>
      <dsp:txXfrm>
        <a:off x="3427" y="2364570"/>
        <a:ext cx="1585546" cy="634218"/>
      </dsp:txXfrm>
    </dsp:sp>
    <dsp:sp modelId="{D8AC5FD6-4E25-49B3-AE75-2FCC0D61A3FD}">
      <dsp:nvSpPr>
        <dsp:cNvPr id="0" name=""/>
        <dsp:cNvSpPr/>
      </dsp:nvSpPr>
      <dsp:spPr>
        <a:xfrm>
          <a:off x="2175626" y="1096133"/>
          <a:ext cx="967183" cy="967183"/>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6E0E1A-3BB0-48C9-9389-E87C4DBC2D1D}">
      <dsp:nvSpPr>
        <dsp:cNvPr id="0" name=""/>
        <dsp:cNvSpPr/>
      </dsp:nvSpPr>
      <dsp:spPr>
        <a:xfrm>
          <a:off x="2381747" y="1302254"/>
          <a:ext cx="554941" cy="554941"/>
        </a:xfrm>
        <a:prstGeom prst="rect">
          <a:avLst/>
        </a:prstGeom>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E6F0A5-B56B-4752-9BAF-49880628CE18}">
      <dsp:nvSpPr>
        <dsp:cNvPr id="0" name=""/>
        <dsp:cNvSpPr/>
      </dsp:nvSpPr>
      <dsp:spPr>
        <a:xfrm>
          <a:off x="1866445" y="2364570"/>
          <a:ext cx="1585546" cy="634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a:t>Welts</a:t>
          </a:r>
        </a:p>
      </dsp:txBody>
      <dsp:txXfrm>
        <a:off x="1866445" y="2364570"/>
        <a:ext cx="1585546" cy="634218"/>
      </dsp:txXfrm>
    </dsp:sp>
    <dsp:sp modelId="{4C88FA95-499C-4B02-9422-0452D4E3B80A}">
      <dsp:nvSpPr>
        <dsp:cNvPr id="0" name=""/>
        <dsp:cNvSpPr/>
      </dsp:nvSpPr>
      <dsp:spPr>
        <a:xfrm>
          <a:off x="4038644" y="1096133"/>
          <a:ext cx="967183" cy="967183"/>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E6D9F7-AB13-4D27-8A8A-09A4FEBDA471}">
      <dsp:nvSpPr>
        <dsp:cNvPr id="0" name=""/>
        <dsp:cNvSpPr/>
      </dsp:nvSpPr>
      <dsp:spPr>
        <a:xfrm>
          <a:off x="4244765" y="1302254"/>
          <a:ext cx="554941" cy="554941"/>
        </a:xfrm>
        <a:prstGeom prst="rect">
          <a:avLst/>
        </a:prstGeom>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CEED369-FFA1-4768-8D84-115CADFFEABA}">
      <dsp:nvSpPr>
        <dsp:cNvPr id="0" name=""/>
        <dsp:cNvSpPr/>
      </dsp:nvSpPr>
      <dsp:spPr>
        <a:xfrm>
          <a:off x="3729462" y="2364570"/>
          <a:ext cx="1585546" cy="634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a:t>Bruises</a:t>
          </a:r>
        </a:p>
      </dsp:txBody>
      <dsp:txXfrm>
        <a:off x="3729462" y="2364570"/>
        <a:ext cx="1585546" cy="634218"/>
      </dsp:txXfrm>
    </dsp:sp>
    <dsp:sp modelId="{CA656863-DE71-4212-B450-AC57B49B1D26}">
      <dsp:nvSpPr>
        <dsp:cNvPr id="0" name=""/>
        <dsp:cNvSpPr/>
      </dsp:nvSpPr>
      <dsp:spPr>
        <a:xfrm>
          <a:off x="5901661" y="1096133"/>
          <a:ext cx="967183" cy="967183"/>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5A0200-440F-495E-AE9D-D70DAA04D546}">
      <dsp:nvSpPr>
        <dsp:cNvPr id="0" name=""/>
        <dsp:cNvSpPr/>
      </dsp:nvSpPr>
      <dsp:spPr>
        <a:xfrm>
          <a:off x="6107783" y="1302254"/>
          <a:ext cx="554941" cy="554941"/>
        </a:xfrm>
        <a:prstGeom prst="rect">
          <a:avLst/>
        </a:prstGeom>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199051D-AF9F-4128-BCD4-9B996D3B232C}">
      <dsp:nvSpPr>
        <dsp:cNvPr id="0" name=""/>
        <dsp:cNvSpPr/>
      </dsp:nvSpPr>
      <dsp:spPr>
        <a:xfrm>
          <a:off x="5592480" y="2364570"/>
          <a:ext cx="1585546" cy="634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a:t>Cuts</a:t>
          </a:r>
        </a:p>
      </dsp:txBody>
      <dsp:txXfrm>
        <a:off x="5592480" y="2364570"/>
        <a:ext cx="1585546" cy="634218"/>
      </dsp:txXfrm>
    </dsp:sp>
    <dsp:sp modelId="{B94E20EB-8F77-4690-A1C1-11FD4EA1E735}">
      <dsp:nvSpPr>
        <dsp:cNvPr id="0" name=""/>
        <dsp:cNvSpPr/>
      </dsp:nvSpPr>
      <dsp:spPr>
        <a:xfrm>
          <a:off x="7764679" y="1096133"/>
          <a:ext cx="967183" cy="967183"/>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475EA7-4947-45ED-86F4-E30C01A868CF}">
      <dsp:nvSpPr>
        <dsp:cNvPr id="0" name=""/>
        <dsp:cNvSpPr/>
      </dsp:nvSpPr>
      <dsp:spPr>
        <a:xfrm>
          <a:off x="7970800" y="1302254"/>
          <a:ext cx="554941" cy="554941"/>
        </a:xfrm>
        <a:prstGeom prst="rect">
          <a:avLst/>
        </a:prstGeom>
        <a:blipFill>
          <a:blip xmlns:r="http://schemas.openxmlformats.org/officeDocument/2006/relationships"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C0D6E7-A8A2-4EF9-909B-1829012E5B74}">
      <dsp:nvSpPr>
        <dsp:cNvPr id="0" name=""/>
        <dsp:cNvSpPr/>
      </dsp:nvSpPr>
      <dsp:spPr>
        <a:xfrm>
          <a:off x="7455497" y="2364570"/>
          <a:ext cx="1585546" cy="634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dirty="0"/>
            <a:t>Open Sores/Wounds</a:t>
          </a:r>
        </a:p>
      </dsp:txBody>
      <dsp:txXfrm>
        <a:off x="7455497" y="2364570"/>
        <a:ext cx="1585546" cy="634218"/>
      </dsp:txXfrm>
    </dsp:sp>
    <dsp:sp modelId="{F8D64820-F793-4368-86D0-DF148BCBB163}">
      <dsp:nvSpPr>
        <dsp:cNvPr id="0" name=""/>
        <dsp:cNvSpPr/>
      </dsp:nvSpPr>
      <dsp:spPr>
        <a:xfrm>
          <a:off x="9627697" y="1096133"/>
          <a:ext cx="967183" cy="96718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7B8B91-3D4D-4196-A68A-5308C6F49D41}">
      <dsp:nvSpPr>
        <dsp:cNvPr id="0" name=""/>
        <dsp:cNvSpPr/>
      </dsp:nvSpPr>
      <dsp:spPr>
        <a:xfrm>
          <a:off x="9833818" y="1302254"/>
          <a:ext cx="554941" cy="554941"/>
        </a:xfrm>
        <a:prstGeom prst="rect">
          <a:avLst/>
        </a:prstGeom>
        <a:blipFill>
          <a:blip xmlns:r="http://schemas.openxmlformats.org/officeDocument/2006/relationships" r:embed="rId11" cstate="hq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08E8CE9-CE17-430B-B7B6-1230D7A41121}">
      <dsp:nvSpPr>
        <dsp:cNvPr id="0" name=""/>
        <dsp:cNvSpPr/>
      </dsp:nvSpPr>
      <dsp:spPr>
        <a:xfrm>
          <a:off x="9318515" y="2364570"/>
          <a:ext cx="1585546" cy="6342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defRPr cap="all"/>
          </a:pPr>
          <a:r>
            <a:rPr lang="en-US" sz="1800" kern="1200"/>
            <a:t>Burns on the elder</a:t>
          </a:r>
        </a:p>
      </dsp:txBody>
      <dsp:txXfrm>
        <a:off x="9318515" y="2364570"/>
        <a:ext cx="1585546" cy="6342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CFAE44-B970-4A0E-B1EE-733387B27C8A}">
      <dsp:nvSpPr>
        <dsp:cNvPr id="0" name=""/>
        <dsp:cNvSpPr/>
      </dsp:nvSpPr>
      <dsp:spPr>
        <a:xfrm>
          <a:off x="555386" y="739774"/>
          <a:ext cx="1445223" cy="144522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D8894B-C4FE-4BC6-9F1E-CC0482B1E57E}">
      <dsp:nvSpPr>
        <dsp:cNvPr id="0" name=""/>
        <dsp:cNvSpPr/>
      </dsp:nvSpPr>
      <dsp:spPr>
        <a:xfrm>
          <a:off x="863384" y="1047772"/>
          <a:ext cx="829226" cy="8292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0E77D6-500D-4181-8FD2-34E566EAF772}">
      <dsp:nvSpPr>
        <dsp:cNvPr id="0" name=""/>
        <dsp:cNvSpPr/>
      </dsp:nvSpPr>
      <dsp:spPr>
        <a:xfrm>
          <a:off x="93388" y="2635148"/>
          <a:ext cx="2369218"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kern="1200"/>
            <a:t>The elder is withdrawn and fails to participate in usual activities</a:t>
          </a:r>
        </a:p>
      </dsp:txBody>
      <dsp:txXfrm>
        <a:off x="93388" y="2635148"/>
        <a:ext cx="2369218" cy="720000"/>
      </dsp:txXfrm>
    </dsp:sp>
    <dsp:sp modelId="{22A298BC-C9A5-4341-AC43-3460A0848EB6}">
      <dsp:nvSpPr>
        <dsp:cNvPr id="0" name=""/>
        <dsp:cNvSpPr/>
      </dsp:nvSpPr>
      <dsp:spPr>
        <a:xfrm>
          <a:off x="3339217" y="739774"/>
          <a:ext cx="1445223" cy="1445223"/>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445AE5-ADFF-442D-9FB9-BA6AA42F6ABD}">
      <dsp:nvSpPr>
        <dsp:cNvPr id="0" name=""/>
        <dsp:cNvSpPr/>
      </dsp:nvSpPr>
      <dsp:spPr>
        <a:xfrm>
          <a:off x="3647216" y="1047772"/>
          <a:ext cx="829226" cy="8292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C52BCA2-76A1-4949-ACB1-D093D4539CFA}">
      <dsp:nvSpPr>
        <dsp:cNvPr id="0" name=""/>
        <dsp:cNvSpPr/>
      </dsp:nvSpPr>
      <dsp:spPr>
        <a:xfrm>
          <a:off x="2877220" y="2635148"/>
          <a:ext cx="2369218"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kern="1200"/>
            <a:t>The caregiver often isolates the elderly person and won’t let them be alone with other family members</a:t>
          </a:r>
        </a:p>
      </dsp:txBody>
      <dsp:txXfrm>
        <a:off x="2877220" y="2635148"/>
        <a:ext cx="2369218" cy="720000"/>
      </dsp:txXfrm>
    </dsp:sp>
    <dsp:sp modelId="{54A7C622-29B7-4155-93F9-BB81FEE236FA}">
      <dsp:nvSpPr>
        <dsp:cNvPr id="0" name=""/>
        <dsp:cNvSpPr/>
      </dsp:nvSpPr>
      <dsp:spPr>
        <a:xfrm>
          <a:off x="6123049" y="739774"/>
          <a:ext cx="1445223" cy="1445223"/>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43161A4-169D-4995-980F-FDCB154C1936}">
      <dsp:nvSpPr>
        <dsp:cNvPr id="0" name=""/>
        <dsp:cNvSpPr/>
      </dsp:nvSpPr>
      <dsp:spPr>
        <a:xfrm>
          <a:off x="6431047" y="1047772"/>
          <a:ext cx="829226" cy="8292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C505741-841E-4418-B838-CA7BF57E1D59}">
      <dsp:nvSpPr>
        <dsp:cNvPr id="0" name=""/>
        <dsp:cNvSpPr/>
      </dsp:nvSpPr>
      <dsp:spPr>
        <a:xfrm>
          <a:off x="5661051" y="2635148"/>
          <a:ext cx="2369218"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kern="1200"/>
            <a:t>The caregiver can be verbally aggressive or demeaning to the elderly person</a:t>
          </a:r>
        </a:p>
      </dsp:txBody>
      <dsp:txXfrm>
        <a:off x="5661051" y="2635148"/>
        <a:ext cx="2369218" cy="720000"/>
      </dsp:txXfrm>
    </dsp:sp>
    <dsp:sp modelId="{C793238F-08CD-477C-A13D-727291F480CC}">
      <dsp:nvSpPr>
        <dsp:cNvPr id="0" name=""/>
        <dsp:cNvSpPr/>
      </dsp:nvSpPr>
      <dsp:spPr>
        <a:xfrm>
          <a:off x="8906880" y="739774"/>
          <a:ext cx="1445223" cy="1445223"/>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717BC2-893D-44FA-8FD7-7143D95CF64F}">
      <dsp:nvSpPr>
        <dsp:cNvPr id="0" name=""/>
        <dsp:cNvSpPr/>
      </dsp:nvSpPr>
      <dsp:spPr>
        <a:xfrm>
          <a:off x="9214878" y="1047772"/>
          <a:ext cx="829226" cy="82922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15D5E0E-34F3-4072-8FCD-FB5150E4F80C}">
      <dsp:nvSpPr>
        <dsp:cNvPr id="0" name=""/>
        <dsp:cNvSpPr/>
      </dsp:nvSpPr>
      <dsp:spPr>
        <a:xfrm>
          <a:off x="8444882" y="2635148"/>
          <a:ext cx="2369218"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kern="1200"/>
            <a:t>The caregiver may be controlling, but not want to actively care for the elderly person</a:t>
          </a:r>
        </a:p>
      </dsp:txBody>
      <dsp:txXfrm>
        <a:off x="8444882" y="2635148"/>
        <a:ext cx="2369218"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AC5FD6-4E25-49B3-AE75-2FCC0D61A3FD}">
      <dsp:nvSpPr>
        <dsp:cNvPr id="0" name=""/>
        <dsp:cNvSpPr/>
      </dsp:nvSpPr>
      <dsp:spPr>
        <a:xfrm>
          <a:off x="674745" y="967461"/>
          <a:ext cx="1098000" cy="1098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6E0E1A-3BB0-48C9-9389-E87C4DBC2D1D}">
      <dsp:nvSpPr>
        <dsp:cNvPr id="0" name=""/>
        <dsp:cNvSpPr/>
      </dsp:nvSpPr>
      <dsp:spPr>
        <a:xfrm>
          <a:off x="908745" y="1201461"/>
          <a:ext cx="630000" cy="630000"/>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l="-7000" r="-7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E6F0A5-B56B-4752-9BAF-49880628CE18}">
      <dsp:nvSpPr>
        <dsp:cNvPr id="0" name=""/>
        <dsp:cNvSpPr/>
      </dsp:nvSpPr>
      <dsp:spPr>
        <a:xfrm>
          <a:off x="323745" y="2407461"/>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dirty="0"/>
            <a:t>unexplained sexually transmitted disease (STD)</a:t>
          </a:r>
        </a:p>
      </dsp:txBody>
      <dsp:txXfrm>
        <a:off x="323745" y="2407461"/>
        <a:ext cx="1800000" cy="720000"/>
      </dsp:txXfrm>
    </dsp:sp>
    <dsp:sp modelId="{4C88FA95-499C-4B02-9422-0452D4E3B80A}">
      <dsp:nvSpPr>
        <dsp:cNvPr id="0" name=""/>
        <dsp:cNvSpPr/>
      </dsp:nvSpPr>
      <dsp:spPr>
        <a:xfrm>
          <a:off x="2789745" y="967461"/>
          <a:ext cx="1098000" cy="1098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E6D9F7-AB13-4D27-8A8A-09A4FEBDA471}">
      <dsp:nvSpPr>
        <dsp:cNvPr id="0" name=""/>
        <dsp:cNvSpPr/>
      </dsp:nvSpPr>
      <dsp:spPr>
        <a:xfrm>
          <a:off x="3023745" y="1201461"/>
          <a:ext cx="630000" cy="630000"/>
        </a:xfrm>
        <a:prstGeom prst="rect">
          <a:avLst/>
        </a:prstGeom>
        <a:blipFill>
          <a:blip xmlns:r="http://schemas.openxmlformats.org/officeDocument/2006/relationships" r:embed="rId3" cstate="hq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17000" b="-17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CEED369-FFA1-4768-8D84-115CADFFEABA}">
      <dsp:nvSpPr>
        <dsp:cNvPr id="0" name=""/>
        <dsp:cNvSpPr/>
      </dsp:nvSpPr>
      <dsp:spPr>
        <a:xfrm>
          <a:off x="2438745" y="2407461"/>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US" sz="1300" kern="1200" dirty="0"/>
            <a:t>Bruises on the thighs or external genitals</a:t>
          </a:r>
        </a:p>
      </dsp:txBody>
      <dsp:txXfrm>
        <a:off x="2438745" y="2407461"/>
        <a:ext cx="1800000" cy="720000"/>
      </dsp:txXfrm>
    </dsp:sp>
    <dsp:sp modelId="{CA656863-DE71-4212-B450-AC57B49B1D26}">
      <dsp:nvSpPr>
        <dsp:cNvPr id="0" name=""/>
        <dsp:cNvSpPr/>
      </dsp:nvSpPr>
      <dsp:spPr>
        <a:xfrm>
          <a:off x="4904745" y="967461"/>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5A0200-440F-495E-AE9D-D70DAA04D546}">
      <dsp:nvSpPr>
        <dsp:cNvPr id="0" name=""/>
        <dsp:cNvSpPr/>
      </dsp:nvSpPr>
      <dsp:spPr>
        <a:xfrm>
          <a:off x="5138745" y="1201461"/>
          <a:ext cx="630000" cy="630000"/>
        </a:xfrm>
        <a:prstGeom prst="rect">
          <a:avLst/>
        </a:prstGeom>
        <a:blipFill>
          <a:blip xmlns:r="http://schemas.openxmlformats.org/officeDocument/2006/relationships" r:embed="rId5" cstate="hqprint">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122000" r="-122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199051D-AF9F-4128-BCD4-9B996D3B232C}">
      <dsp:nvSpPr>
        <dsp:cNvPr id="0" name=""/>
        <dsp:cNvSpPr/>
      </dsp:nvSpPr>
      <dsp:spPr>
        <a:xfrm>
          <a:off x="4553745" y="2407461"/>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US" sz="1300" kern="1200" dirty="0"/>
            <a:t>Bleeding, pain or irritation of the genitals</a:t>
          </a:r>
        </a:p>
      </dsp:txBody>
      <dsp:txXfrm>
        <a:off x="4553745" y="2407461"/>
        <a:ext cx="1800000" cy="720000"/>
      </dsp:txXfrm>
    </dsp:sp>
    <dsp:sp modelId="{B94E20EB-8F77-4690-A1C1-11FD4EA1E735}">
      <dsp:nvSpPr>
        <dsp:cNvPr id="0" name=""/>
        <dsp:cNvSpPr/>
      </dsp:nvSpPr>
      <dsp:spPr>
        <a:xfrm>
          <a:off x="7019745" y="967461"/>
          <a:ext cx="1098000" cy="1098000"/>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475EA7-4947-45ED-86F4-E30C01A868CF}">
      <dsp:nvSpPr>
        <dsp:cNvPr id="0" name=""/>
        <dsp:cNvSpPr/>
      </dsp:nvSpPr>
      <dsp:spPr>
        <a:xfrm>
          <a:off x="7253745" y="1201461"/>
          <a:ext cx="630000" cy="630000"/>
        </a:xfrm>
        <a:prstGeom prst="rect">
          <a:avLst/>
        </a:prstGeom>
        <a:blipFill>
          <a:blip xmlns:r="http://schemas.openxmlformats.org/officeDocument/2006/relationships" r:embed="rId7" cstate="hqprint">
            <a:extLst>
              <a:ext uri="{28A0092B-C50C-407E-A947-70E740481C1C}">
                <a14:useLocalDpi xmlns:a14="http://schemas.microsoft.com/office/drawing/2010/main" val="0"/>
              </a:ext>
              <a:ext uri="{837473B0-CC2E-450A-ABE3-18F120FF3D39}">
                <a1611:picAttrSrcUrl xmlns:a1611="http://schemas.microsoft.com/office/drawing/2016/11/main" r:id="rId8"/>
              </a:ext>
            </a:extLst>
          </a:blip>
          <a:srcRect/>
          <a:stretch>
            <a:fillRect l="-25000" r="-25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C0D6E7-A8A2-4EF9-909B-1829012E5B74}">
      <dsp:nvSpPr>
        <dsp:cNvPr id="0" name=""/>
        <dsp:cNvSpPr/>
      </dsp:nvSpPr>
      <dsp:spPr>
        <a:xfrm>
          <a:off x="6668745" y="2407461"/>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US" sz="1300" kern="1200" dirty="0"/>
            <a:t>Engaging in unusual or aggressive behavior</a:t>
          </a:r>
        </a:p>
      </dsp:txBody>
      <dsp:txXfrm>
        <a:off x="6668745" y="2407461"/>
        <a:ext cx="1800000" cy="720000"/>
      </dsp:txXfrm>
    </dsp:sp>
    <dsp:sp modelId="{63340270-BEA1-443B-83C1-5D96D08C177F}">
      <dsp:nvSpPr>
        <dsp:cNvPr id="0" name=""/>
        <dsp:cNvSpPr/>
      </dsp:nvSpPr>
      <dsp:spPr>
        <a:xfrm>
          <a:off x="9134745" y="967461"/>
          <a:ext cx="1098000" cy="1098000"/>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2C6770-F93E-4E60-B1EC-C2EEA2E6D55E}">
      <dsp:nvSpPr>
        <dsp:cNvPr id="0" name=""/>
        <dsp:cNvSpPr/>
      </dsp:nvSpPr>
      <dsp:spPr>
        <a:xfrm>
          <a:off x="9368745" y="1201461"/>
          <a:ext cx="630000" cy="630000"/>
        </a:xfrm>
        <a:prstGeom prst="rect">
          <a:avLst/>
        </a:prstGeom>
        <a:blipFill>
          <a:blip xmlns:r="http://schemas.openxmlformats.org/officeDocument/2006/relationships" r:embed="rId9" cstate="hqprint">
            <a:extLst>
              <a:ext uri="{28A0092B-C50C-407E-A947-70E740481C1C}">
                <a14:useLocalDpi xmlns:a14="http://schemas.microsoft.com/office/drawing/2010/main" val="0"/>
              </a:ext>
              <a:ext uri="{837473B0-CC2E-450A-ABE3-18F120FF3D39}">
                <a1611:picAttrSrcUrl xmlns:a1611="http://schemas.microsoft.com/office/drawing/2016/11/main" r:id="rId10"/>
              </a:ext>
            </a:extLst>
          </a:blip>
          <a:srcRect/>
          <a:stretch>
            <a:fillRect l="-39000" r="-39000"/>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A24B00-AB9F-4DBD-8297-D40847254185}">
      <dsp:nvSpPr>
        <dsp:cNvPr id="0" name=""/>
        <dsp:cNvSpPr/>
      </dsp:nvSpPr>
      <dsp:spPr>
        <a:xfrm>
          <a:off x="8783745" y="2407461"/>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90000"/>
            </a:lnSpc>
            <a:spcBef>
              <a:spcPct val="0"/>
            </a:spcBef>
            <a:spcAft>
              <a:spcPct val="35000"/>
            </a:spcAft>
            <a:buNone/>
          </a:pPr>
          <a:r>
            <a:rPr lang="en-US" sz="1300" kern="1200" dirty="0"/>
            <a:t>Inappropriate relationships between perpetrator and the victim</a:t>
          </a:r>
        </a:p>
      </dsp:txBody>
      <dsp:txXfrm>
        <a:off x="8783745" y="2407461"/>
        <a:ext cx="1800000"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AEBEAB-F7FD-492B-A8FD-0F4567A2752A}">
      <dsp:nvSpPr>
        <dsp:cNvPr id="0" name=""/>
        <dsp:cNvSpPr/>
      </dsp:nvSpPr>
      <dsp:spPr>
        <a:xfrm>
          <a:off x="299054" y="968371"/>
          <a:ext cx="932871" cy="93287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BFCE95-9277-4932-AB05-C544D9FD2322}">
      <dsp:nvSpPr>
        <dsp:cNvPr id="0" name=""/>
        <dsp:cNvSpPr/>
      </dsp:nvSpPr>
      <dsp:spPr>
        <a:xfrm>
          <a:off x="497863" y="1167180"/>
          <a:ext cx="535253" cy="535253"/>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BCD55D6-9DE8-4B29-9C25-74CD970F4FA0}">
      <dsp:nvSpPr>
        <dsp:cNvPr id="0" name=""/>
        <dsp:cNvSpPr/>
      </dsp:nvSpPr>
      <dsp:spPr>
        <a:xfrm>
          <a:off x="841" y="2191809"/>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90000"/>
            </a:lnSpc>
            <a:spcBef>
              <a:spcPct val="0"/>
            </a:spcBef>
            <a:spcAft>
              <a:spcPct val="35000"/>
            </a:spcAft>
            <a:buNone/>
            <a:defRPr cap="all"/>
          </a:pPr>
          <a:r>
            <a:rPr lang="en-US" sz="2100" kern="1200"/>
            <a:t>I TEAM</a:t>
          </a:r>
        </a:p>
      </dsp:txBody>
      <dsp:txXfrm>
        <a:off x="841" y="2191809"/>
        <a:ext cx="1529296" cy="611718"/>
      </dsp:txXfrm>
    </dsp:sp>
    <dsp:sp modelId="{D5084752-422F-457B-81EB-7DEA7B3E5810}">
      <dsp:nvSpPr>
        <dsp:cNvPr id="0" name=""/>
        <dsp:cNvSpPr/>
      </dsp:nvSpPr>
      <dsp:spPr>
        <a:xfrm>
          <a:off x="2095978" y="968371"/>
          <a:ext cx="932871" cy="932871"/>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61BDC1-4B82-4C8F-8F5F-E9CF43DD34BA}">
      <dsp:nvSpPr>
        <dsp:cNvPr id="0" name=""/>
        <dsp:cNvSpPr/>
      </dsp:nvSpPr>
      <dsp:spPr>
        <a:xfrm>
          <a:off x="2294787" y="1167180"/>
          <a:ext cx="535253" cy="535253"/>
        </a:xfrm>
        <a:prstGeom prst="rect">
          <a:avLst/>
        </a:prstGeom>
        <a:blipFill>
          <a:blip xmlns:r="http://schemas.openxmlformats.org/officeDocument/2006/relationships"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060CEA4-0F39-4285-96FB-29187CFA10AB}">
      <dsp:nvSpPr>
        <dsp:cNvPr id="0" name=""/>
        <dsp:cNvSpPr/>
      </dsp:nvSpPr>
      <dsp:spPr>
        <a:xfrm>
          <a:off x="1797765" y="2191809"/>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90000"/>
            </a:lnSpc>
            <a:spcBef>
              <a:spcPct val="0"/>
            </a:spcBef>
            <a:spcAft>
              <a:spcPct val="35000"/>
            </a:spcAft>
            <a:buNone/>
            <a:defRPr cap="all"/>
          </a:pPr>
          <a:r>
            <a:rPr lang="en-US" sz="2100" kern="1200"/>
            <a:t>FAST TEAMS</a:t>
          </a:r>
        </a:p>
      </dsp:txBody>
      <dsp:txXfrm>
        <a:off x="1797765" y="2191809"/>
        <a:ext cx="1529296" cy="611718"/>
      </dsp:txXfrm>
    </dsp:sp>
    <dsp:sp modelId="{C559109D-D530-46B5-B5B6-A3F56C153C76}">
      <dsp:nvSpPr>
        <dsp:cNvPr id="0" name=""/>
        <dsp:cNvSpPr/>
      </dsp:nvSpPr>
      <dsp:spPr>
        <a:xfrm>
          <a:off x="3892902" y="968371"/>
          <a:ext cx="932871" cy="932871"/>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8A08A4-B65D-4DD0-9985-418FBF7CE0A6}">
      <dsp:nvSpPr>
        <dsp:cNvPr id="0" name=""/>
        <dsp:cNvSpPr/>
      </dsp:nvSpPr>
      <dsp:spPr>
        <a:xfrm>
          <a:off x="4091711" y="1167180"/>
          <a:ext cx="535253" cy="535253"/>
        </a:xfrm>
        <a:prstGeom prst="rect">
          <a:avLst/>
        </a:prstGeom>
        <a:blipFill>
          <a:blip xmlns:r="http://schemas.openxmlformats.org/officeDocument/2006/relationships"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8B26664-329D-4F3F-A43C-D276049F98D5}">
      <dsp:nvSpPr>
        <dsp:cNvPr id="0" name=""/>
        <dsp:cNvSpPr/>
      </dsp:nvSpPr>
      <dsp:spPr>
        <a:xfrm>
          <a:off x="3594689" y="2191809"/>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90000"/>
            </a:lnSpc>
            <a:spcBef>
              <a:spcPct val="0"/>
            </a:spcBef>
            <a:spcAft>
              <a:spcPct val="35000"/>
            </a:spcAft>
            <a:buNone/>
            <a:defRPr cap="all"/>
          </a:pPr>
          <a:r>
            <a:rPr lang="en-US" sz="2100" kern="1200"/>
            <a:t>NCALL GRANT</a:t>
          </a:r>
        </a:p>
      </dsp:txBody>
      <dsp:txXfrm>
        <a:off x="3594689" y="2191809"/>
        <a:ext cx="1529296" cy="611718"/>
      </dsp:txXfrm>
    </dsp:sp>
    <dsp:sp modelId="{DB1C7CE7-5D52-42DB-8901-87FD360F18B9}">
      <dsp:nvSpPr>
        <dsp:cNvPr id="0" name=""/>
        <dsp:cNvSpPr/>
      </dsp:nvSpPr>
      <dsp:spPr>
        <a:xfrm>
          <a:off x="5689826" y="968371"/>
          <a:ext cx="932871" cy="932871"/>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AD1100-6DE1-4A3D-8C3E-AACEEADE8959}">
      <dsp:nvSpPr>
        <dsp:cNvPr id="0" name=""/>
        <dsp:cNvSpPr/>
      </dsp:nvSpPr>
      <dsp:spPr>
        <a:xfrm>
          <a:off x="5888634" y="1167180"/>
          <a:ext cx="535253" cy="535253"/>
        </a:xfrm>
        <a:prstGeom prst="rect">
          <a:avLst/>
        </a:prstGeom>
        <a:blipFill>
          <a:blip xmlns:r="http://schemas.openxmlformats.org/officeDocument/2006/relationships"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EA0E943-5A7C-4160-B421-FB984C1F0FAB}">
      <dsp:nvSpPr>
        <dsp:cNvPr id="0" name=""/>
        <dsp:cNvSpPr/>
      </dsp:nvSpPr>
      <dsp:spPr>
        <a:xfrm>
          <a:off x="5391613" y="2191809"/>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90000"/>
            </a:lnSpc>
            <a:spcBef>
              <a:spcPct val="0"/>
            </a:spcBef>
            <a:spcAft>
              <a:spcPct val="35000"/>
            </a:spcAft>
            <a:buNone/>
            <a:defRPr cap="all"/>
          </a:pPr>
          <a:r>
            <a:rPr lang="en-US" sz="2100" kern="1200"/>
            <a:t>CCR</a:t>
          </a:r>
        </a:p>
      </dsp:txBody>
      <dsp:txXfrm>
        <a:off x="5391613" y="2191809"/>
        <a:ext cx="1529296" cy="611718"/>
      </dsp:txXfrm>
    </dsp:sp>
    <dsp:sp modelId="{15B0E1C5-50B9-4E56-B52C-B252DD1CBFB0}">
      <dsp:nvSpPr>
        <dsp:cNvPr id="0" name=""/>
        <dsp:cNvSpPr/>
      </dsp:nvSpPr>
      <dsp:spPr>
        <a:xfrm>
          <a:off x="7486750" y="968371"/>
          <a:ext cx="932871" cy="932871"/>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BCB7138-B3B0-44F6-B1CD-697897D4DFF5}">
      <dsp:nvSpPr>
        <dsp:cNvPr id="0" name=""/>
        <dsp:cNvSpPr/>
      </dsp:nvSpPr>
      <dsp:spPr>
        <a:xfrm>
          <a:off x="7685558" y="1167180"/>
          <a:ext cx="535253" cy="535253"/>
        </a:xfrm>
        <a:prstGeom prst="rect">
          <a:avLst/>
        </a:prstGeom>
        <a:blipFill>
          <a:blip xmlns:r="http://schemas.openxmlformats.org/officeDocument/2006/relationships"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DBB9AE2-5202-4A16-B618-F1460C743A10}">
      <dsp:nvSpPr>
        <dsp:cNvPr id="0" name=""/>
        <dsp:cNvSpPr/>
      </dsp:nvSpPr>
      <dsp:spPr>
        <a:xfrm>
          <a:off x="7188537" y="2191809"/>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90000"/>
            </a:lnSpc>
            <a:spcBef>
              <a:spcPct val="0"/>
            </a:spcBef>
            <a:spcAft>
              <a:spcPct val="35000"/>
            </a:spcAft>
            <a:buNone/>
            <a:defRPr cap="all"/>
          </a:pPr>
          <a:r>
            <a:rPr lang="en-US" sz="2100" kern="1200"/>
            <a:t>EMDT GRANT</a:t>
          </a:r>
        </a:p>
      </dsp:txBody>
      <dsp:txXfrm>
        <a:off x="7188537" y="2191809"/>
        <a:ext cx="1529296" cy="611718"/>
      </dsp:txXfrm>
    </dsp:sp>
    <dsp:sp modelId="{1A1872F6-946C-431A-8D4D-DD29B917D266}">
      <dsp:nvSpPr>
        <dsp:cNvPr id="0" name=""/>
        <dsp:cNvSpPr/>
      </dsp:nvSpPr>
      <dsp:spPr>
        <a:xfrm>
          <a:off x="9283674" y="968371"/>
          <a:ext cx="932871" cy="93287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E3B5FE-61CB-4CC1-B6D1-732A271D7B44}">
      <dsp:nvSpPr>
        <dsp:cNvPr id="0" name=""/>
        <dsp:cNvSpPr/>
      </dsp:nvSpPr>
      <dsp:spPr>
        <a:xfrm>
          <a:off x="9482482" y="1167180"/>
          <a:ext cx="535253" cy="535253"/>
        </a:xfrm>
        <a:prstGeom prst="rect">
          <a:avLst/>
        </a:prstGeom>
        <a:blipFill>
          <a:blip xmlns:r="http://schemas.openxmlformats.org/officeDocument/2006/relationships" r:embed="rId11" cstate="hq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4290746-C843-4CF9-B3C0-D01E16E5AA16}">
      <dsp:nvSpPr>
        <dsp:cNvPr id="0" name=""/>
        <dsp:cNvSpPr/>
      </dsp:nvSpPr>
      <dsp:spPr>
        <a:xfrm>
          <a:off x="8985461" y="2191809"/>
          <a:ext cx="1529296" cy="611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90000"/>
            </a:lnSpc>
            <a:spcBef>
              <a:spcPct val="0"/>
            </a:spcBef>
            <a:spcAft>
              <a:spcPct val="35000"/>
            </a:spcAft>
            <a:buNone/>
            <a:defRPr cap="all"/>
          </a:pPr>
          <a:r>
            <a:rPr lang="en-US" sz="2100" kern="1200" dirty="0"/>
            <a:t>MCDA WEBSITE</a:t>
          </a:r>
        </a:p>
      </dsp:txBody>
      <dsp:txXfrm>
        <a:off x="8985461" y="2191809"/>
        <a:ext cx="1529296" cy="61171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F4A76F-A731-4089-925D-0EA167387BF7}" type="datetimeFigureOut">
              <a:rPr lang="en-US" smtClean="0"/>
              <a:t>1/19/2021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EAF147-BB2F-427F-822D-418D6BB9080A}" type="slidenum">
              <a:rPr lang="en-US" smtClean="0"/>
              <a:t>‹#›</a:t>
            </a:fld>
            <a:endParaRPr lang="en-US"/>
          </a:p>
        </p:txBody>
      </p:sp>
    </p:spTree>
    <p:extLst>
      <p:ext uri="{BB962C8B-B14F-4D97-AF65-F5344CB8AC3E}">
        <p14:creationId xmlns:p14="http://schemas.microsoft.com/office/powerpoint/2010/main" val="2659023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reinhartlaw.com/knowledge/wisconsin-supreme-court-affirms-helen-e-f-decision/#1" TargetMode="External"/><Relationship Id="rId2" Type="http://schemas.openxmlformats.org/officeDocument/2006/relationships/slide" Target="../slides/slide44.xml"/><Relationship Id="rId1" Type="http://schemas.openxmlformats.org/officeDocument/2006/relationships/notesMaster" Target="../notesMasters/notesMaster1.xml"/><Relationship Id="rId6" Type="http://schemas.openxmlformats.org/officeDocument/2006/relationships/hyperlink" Target="http://www.reinhartlaw.com/People/Pages/RobertJLightfootII.aspx" TargetMode="External"/><Relationship Id="rId5" Type="http://schemas.openxmlformats.org/officeDocument/2006/relationships/hyperlink" Target="http://www.reinhartlaw.com/knowledge/wisconsin-supreme-court-affirms-helen-e-f-decision/#3" TargetMode="External"/><Relationship Id="rId4" Type="http://schemas.openxmlformats.org/officeDocument/2006/relationships/hyperlink" Target="http://www.reinhartlaw.com/knowledge/wisconsin-supreme-court-affirms-helen-e-f-decision/#2" TargetMode="Externa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file:///D:\Image12','','images\12e_2.jpg" TargetMode="External"/><Relationship Id="rId13" Type="http://schemas.openxmlformats.org/officeDocument/2006/relationships/hyperlink" Target="file:///D:\Image12','','images\12_gaps.jpg" TargetMode="External"/><Relationship Id="rId3" Type="http://schemas.openxmlformats.org/officeDocument/2006/relationships/hyperlink" Target="file:///D:\Image10','','images\10b.jpg" TargetMode="External"/><Relationship Id="rId7" Type="http://schemas.openxmlformats.org/officeDocument/2006/relationships/hyperlink" Target="file:///D:\Image11','','images\11d.jpg" TargetMode="External"/><Relationship Id="rId12" Type="http://schemas.openxmlformats.org/officeDocument/2006/relationships/hyperlink" Target="file:///D:\Image12','','images\12d_2.jpg"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file:///D:\Image11','','images\11c.jpg" TargetMode="External"/><Relationship Id="rId11" Type="http://schemas.openxmlformats.org/officeDocument/2006/relationships/hyperlink" Target="file:///D:\Image12','','images\12c_2.jpg" TargetMode="External"/><Relationship Id="rId5" Type="http://schemas.openxmlformats.org/officeDocument/2006/relationships/hyperlink" Target="file:///D:\Image11','','images\11b.jpg" TargetMode="External"/><Relationship Id="rId10" Type="http://schemas.openxmlformats.org/officeDocument/2006/relationships/hyperlink" Target="file:///D:\Image12','','images\12b_2.jpg" TargetMode="External"/><Relationship Id="rId4" Type="http://schemas.openxmlformats.org/officeDocument/2006/relationships/hyperlink" Target="file:///D:\Image10','','images\10c.jpg" TargetMode="External"/><Relationship Id="rId9" Type="http://schemas.openxmlformats.org/officeDocument/2006/relationships/hyperlink" Target="file:///D:\Image12','','images\12_parallel.jpg"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6051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07229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28499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15</a:t>
            </a:fld>
            <a:endParaRPr lang="en-US"/>
          </a:p>
        </p:txBody>
      </p:sp>
    </p:spTree>
    <p:extLst>
      <p:ext uri="{BB962C8B-B14F-4D97-AF65-F5344CB8AC3E}">
        <p14:creationId xmlns:p14="http://schemas.microsoft.com/office/powerpoint/2010/main" val="2979134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726647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t>The language in the Wisconsin State Statutes says:</a:t>
            </a:r>
          </a:p>
          <a:p>
            <a:r>
              <a:rPr lang="en-US" dirty="0"/>
              <a:t>  Overview of Adult Protective Services in Wisconsin</a:t>
            </a:r>
          </a:p>
          <a:p>
            <a:endParaRPr lang="en-US" dirty="0"/>
          </a:p>
          <a:p>
            <a:r>
              <a:rPr lang="en-US" dirty="0"/>
              <a:t>Every County in Wisconsin has an Adult Protective Services (APS) Unit</a:t>
            </a:r>
          </a:p>
          <a:p>
            <a:r>
              <a:rPr lang="en-US" dirty="0"/>
              <a:t>APS is mandated under (</a:t>
            </a:r>
            <a:r>
              <a:rPr lang="en-US" i="1" dirty="0"/>
              <a:t>WI State Statutes 55.043 and 46.90)  </a:t>
            </a:r>
            <a:r>
              <a:rPr lang="en-US" dirty="0"/>
              <a:t>to investigate and intervene in reports of abuse, neglect, and exploitation of adults who are physically or mentally impaired and unable to protect themselves from harm.</a:t>
            </a:r>
          </a:p>
          <a:p>
            <a:pPr marL="0" indent="0">
              <a:buNone/>
            </a:pPr>
            <a:r>
              <a:rPr lang="en-US" dirty="0"/>
              <a:t> 	</a:t>
            </a:r>
            <a:r>
              <a:rPr lang="en-US" sz="2500" b="1" u="sng" dirty="0"/>
              <a:t>Adult at Risk  Ch 55.01</a:t>
            </a:r>
          </a:p>
          <a:p>
            <a:pPr lvl="1">
              <a:buFont typeface="Wingdings" pitchFamily="2" charset="2"/>
              <a:buChar char="Ø"/>
            </a:pPr>
            <a:r>
              <a:rPr lang="en-US" sz="2500" dirty="0"/>
              <a:t>Any adult with a physical or mental condition that substantially impairs his/her ability to care for his/her needs and who has experienced, is currently experiencing, or is at risk of experiencing abuse, neglect, self neglect, or financial exploitation.</a:t>
            </a:r>
          </a:p>
          <a:p>
            <a:pPr marL="457200" lvl="1" indent="0">
              <a:buNone/>
            </a:pPr>
            <a:r>
              <a:rPr lang="en-US" sz="2500" b="1" u="sng" dirty="0"/>
              <a:t>	Elder Adult at Risk  (46.90)</a:t>
            </a:r>
          </a:p>
          <a:p>
            <a:pPr lvl="1">
              <a:buFont typeface="Wingdings" pitchFamily="2" charset="2"/>
              <a:buChar char="Ø"/>
            </a:pPr>
            <a:r>
              <a:rPr lang="en-US" sz="2400" dirty="0"/>
              <a:t> </a:t>
            </a:r>
            <a:r>
              <a:rPr lang="en-US" dirty="0"/>
              <a:t>A person 60 years or older who is experiencing or is at risk of experiencing any of the above types of abuse, exploitation, or neglect</a:t>
            </a:r>
          </a:p>
          <a:p>
            <a:r>
              <a:rPr lang="en-US" dirty="0"/>
              <a:t>Goals of APS:  1. Ensure Safety;  2. Promote Self-determination; 3. Protect those who are incapable of providing for their own care.</a:t>
            </a:r>
          </a:p>
          <a:p>
            <a:pPr eaLnBrk="1" hangingPunct="1">
              <a:spcBef>
                <a:spcPct val="0"/>
              </a:spcBef>
            </a:pPr>
            <a:endParaRPr lang="en-US" altLang="en-US" dirty="0"/>
          </a:p>
          <a:p>
            <a:pPr eaLnBrk="1" hangingPunct="1">
              <a:spcBef>
                <a:spcPct val="0"/>
              </a:spcBef>
            </a:pPr>
            <a:endParaRPr lang="en-US" altLang="en-US" dirty="0"/>
          </a:p>
          <a:p>
            <a:pPr eaLnBrk="1" hangingPunct="1">
              <a:spcBef>
                <a:spcPct val="0"/>
              </a:spcBef>
            </a:pPr>
            <a:r>
              <a:rPr lang="en-US" altLang="en-US" dirty="0"/>
              <a:t>An </a:t>
            </a:r>
            <a:r>
              <a:rPr lang="en-US" altLang="en-US" b="1" dirty="0"/>
              <a:t>adult at risk</a:t>
            </a:r>
            <a:r>
              <a:rPr lang="en-US" altLang="en-US" dirty="0"/>
              <a:t> is any adult who has a physical or mental condition that substantially impairs his or her ability to care for his or her needs and is at risk of experiencing or has experienced or is currently experiencing abuse, neglect or financial exploitation.</a:t>
            </a:r>
          </a:p>
          <a:p>
            <a:pPr eaLnBrk="1" hangingPunct="1">
              <a:spcBef>
                <a:spcPct val="0"/>
              </a:spcBef>
            </a:pPr>
            <a:endParaRPr lang="en-US" altLang="en-US" dirty="0"/>
          </a:p>
          <a:p>
            <a:pPr eaLnBrk="1" hangingPunct="1">
              <a:spcBef>
                <a:spcPct val="0"/>
              </a:spcBef>
            </a:pPr>
            <a:r>
              <a:rPr lang="en-US" altLang="en-US" dirty="0"/>
              <a:t>However, a person who is </a:t>
            </a:r>
            <a:r>
              <a:rPr lang="en-US" altLang="en-US" b="1" dirty="0"/>
              <a:t>aged 60 or older</a:t>
            </a:r>
            <a:r>
              <a:rPr lang="en-US" altLang="en-US" dirty="0"/>
              <a:t> who is experiencing or has experienced or is at risk of experiencing any of those types of abuse, exploitation or neglect, is defined as an </a:t>
            </a:r>
            <a:r>
              <a:rPr lang="en-US" altLang="en-US" b="1" dirty="0"/>
              <a:t>ELDER ADULT AT RISK</a:t>
            </a:r>
          </a:p>
          <a:p>
            <a:pPr eaLnBrk="1" hangingPunct="1">
              <a:spcBef>
                <a:spcPct val="0"/>
              </a:spcBef>
            </a:pPr>
            <a:endParaRPr lang="en-US" altLang="en-US" b="1" dirty="0"/>
          </a:p>
          <a:p>
            <a:pPr eaLnBrk="1" hangingPunct="1">
              <a:spcBef>
                <a:spcPct val="0"/>
              </a:spcBef>
            </a:pPr>
            <a:r>
              <a:rPr lang="en-US" altLang="en-US" dirty="0"/>
              <a:t>So, in order to be considered an adult at risk a person under age 60 has to have a physical and/or mental condition that limits their ability to care for themselves but….</a:t>
            </a:r>
          </a:p>
          <a:p>
            <a:pPr eaLnBrk="1" hangingPunct="1">
              <a:spcBef>
                <a:spcPct val="0"/>
              </a:spcBef>
            </a:pPr>
            <a:endParaRPr lang="en-US" altLang="en-US" dirty="0"/>
          </a:p>
          <a:p>
            <a:pPr eaLnBrk="1" hangingPunct="1">
              <a:spcBef>
                <a:spcPct val="0"/>
              </a:spcBef>
            </a:pPr>
            <a:r>
              <a:rPr lang="en-US" altLang="en-US" dirty="0"/>
              <a:t>Elder Abuse investigations will take place for people who are over the age of 60 even if they don’t have a physical or mental impairment because of the vulnerability of age.</a:t>
            </a:r>
          </a:p>
          <a:p>
            <a:pPr eaLnBrk="1" hangingPunct="1">
              <a:spcBef>
                <a:spcPct val="0"/>
              </a:spcBef>
            </a:pPr>
            <a:endParaRPr lang="en-US" altLang="en-US" dirty="0"/>
          </a:p>
          <a:p>
            <a:pPr eaLnBrk="1" hangingPunct="1">
              <a:spcBef>
                <a:spcPct val="0"/>
              </a:spcBef>
            </a:pPr>
            <a:r>
              <a:rPr lang="en-US" altLang="en-US" dirty="0"/>
              <a:t>A person aged 60+ is already an adult at risk simply because of their age.  </a:t>
            </a:r>
          </a:p>
          <a:p>
            <a:pPr eaLnBrk="1" hangingPunct="1">
              <a:spcBef>
                <a:spcPct val="0"/>
              </a:spcBef>
            </a:pPr>
            <a:endParaRPr lang="en-US" altLang="en-US" dirty="0"/>
          </a:p>
          <a:p>
            <a:pPr eaLnBrk="1" hangingPunct="1">
              <a:spcBef>
                <a:spcPct val="0"/>
              </a:spcBef>
            </a:pPr>
            <a:r>
              <a:rPr lang="en-US" altLang="en-US" dirty="0"/>
              <a:t>Wisconsin Statute 46.90 states that "Elder adult at risk" means any  person age 60 or older who has experienced, is currently experiencing, or is at risk of experiencing abuse:</a:t>
            </a:r>
          </a:p>
          <a:p>
            <a:pPr eaLnBrk="1" hangingPunct="1">
              <a:spcBef>
                <a:spcPct val="0"/>
              </a:spcBef>
            </a:pPr>
            <a:r>
              <a:rPr lang="en-US" altLang="en-US" dirty="0"/>
              <a:t> </a:t>
            </a:r>
          </a:p>
          <a:p>
            <a:pPr eaLnBrk="1" hangingPunct="1">
              <a:spcBef>
                <a:spcPct val="0"/>
              </a:spcBef>
            </a:pPr>
            <a:r>
              <a:rPr lang="en-US" altLang="en-US" dirty="0"/>
              <a:t>Physical Abuse: means the intentional or reckless infliction of bodily-harm.  </a:t>
            </a:r>
          </a:p>
          <a:p>
            <a:pPr eaLnBrk="1" hangingPunct="1">
              <a:spcBef>
                <a:spcPct val="0"/>
              </a:spcBef>
            </a:pPr>
            <a:r>
              <a:rPr lang="en-US" altLang="en-US" dirty="0"/>
              <a:t>Emotional Abuse: means language or behavior that serves no legitimate purpose and is intended to be intimidating, humiliating, threatening, frightening, or otherwise </a:t>
            </a:r>
            <a:r>
              <a:rPr lang="en-US" altLang="en-US" dirty="0" err="1"/>
              <a:t>harrassing</a:t>
            </a:r>
            <a:r>
              <a:rPr lang="en-US" altLang="en-US" dirty="0"/>
              <a:t>, and that does or reasonably could intimidate, humiliate, threaten, frighten, or otherwise </a:t>
            </a:r>
            <a:r>
              <a:rPr lang="en-US" altLang="en-US" dirty="0" err="1"/>
              <a:t>harrass</a:t>
            </a:r>
            <a:r>
              <a:rPr lang="en-US" altLang="en-US" dirty="0"/>
              <a:t> the individual to whom the conduct or language is directed. </a:t>
            </a:r>
          </a:p>
          <a:p>
            <a:pPr eaLnBrk="1" hangingPunct="1">
              <a:spcBef>
                <a:spcPct val="0"/>
              </a:spcBef>
            </a:pPr>
            <a:r>
              <a:rPr lang="en-US" altLang="en-US" dirty="0"/>
              <a:t>Sexual Abuse: means when a person has been forced, tricked, threatened or otherwise coerced into sexual contact against one's will. </a:t>
            </a:r>
          </a:p>
          <a:p>
            <a:pPr eaLnBrk="1" hangingPunct="1">
              <a:spcBef>
                <a:spcPct val="0"/>
              </a:spcBef>
            </a:pPr>
            <a:r>
              <a:rPr lang="en-US" altLang="en-US" dirty="0"/>
              <a:t>Treatment without Consent: means the administration of medication to an individual who has not provided informed consent, or the performance of psychosurgery, electroconvulsive therapy, or experimental research of an individual who has not provided informed consent, with the knowledge that no lawful authority exists for the administration or performance. </a:t>
            </a:r>
          </a:p>
          <a:p>
            <a:pPr eaLnBrk="1" hangingPunct="1">
              <a:spcBef>
                <a:spcPct val="0"/>
              </a:spcBef>
            </a:pPr>
            <a:r>
              <a:rPr lang="en-US" altLang="en-US" dirty="0"/>
              <a:t>Unreasonable Confinement or Restraint: includes the intentional and unreasonable confinement of an individual in a locked room, involuntary separation of an individual from his or her living area, use on an individual of physical restraining devices, or the provision </a:t>
            </a:r>
            <a:r>
              <a:rPr lang="en-US" altLang="en-US" dirty="0" err="1"/>
              <a:t>os</a:t>
            </a:r>
            <a:r>
              <a:rPr lang="en-US" altLang="en-US" dirty="0"/>
              <a:t> unnecessary of excessive medication to an individual, but does not include the use or these methods or devices in entities regulated by the department if the methods or devices are employed in a conformance with state and federal standards governing confinement and restraint. </a:t>
            </a:r>
          </a:p>
          <a:p>
            <a:pPr eaLnBrk="1" hangingPunct="1">
              <a:spcBef>
                <a:spcPct val="0"/>
              </a:spcBef>
            </a:pPr>
            <a:r>
              <a:rPr lang="en-US" altLang="en-US" dirty="0"/>
              <a:t>Financial Exploitation: the misuse of an elder's money or property. It includes deception, diverting income, mismanagement of funds and taking money or possessions against a person's will. </a:t>
            </a:r>
          </a:p>
          <a:p>
            <a:pPr eaLnBrk="1" hangingPunct="1">
              <a:spcBef>
                <a:spcPct val="0"/>
              </a:spcBef>
            </a:pPr>
            <a:r>
              <a:rPr lang="en-US" altLang="en-US" dirty="0"/>
              <a:t>Neglect: "occurs when a caregiver's failure to provide adequate food, shelter, clothing, medical or dental care results in significant danger to the physical or mental health of an older person in his/her care". </a:t>
            </a:r>
          </a:p>
          <a:p>
            <a:pPr eaLnBrk="1" hangingPunct="1">
              <a:spcBef>
                <a:spcPct val="0"/>
              </a:spcBef>
            </a:pPr>
            <a:r>
              <a:rPr lang="en-US" altLang="en-US" dirty="0"/>
              <a:t>Self-Neglect: "a significant danger to an elder person's physical or mental health because the elder person is unable or fails to provide him/herself with adequate food, shelter, clothing, medical or dental care".</a:t>
            </a:r>
          </a:p>
          <a:p>
            <a:pPr eaLnBrk="1" hangingPunct="1">
              <a:spcBef>
                <a:spcPct val="0"/>
              </a:spcBef>
            </a:pPr>
            <a:endParaRPr lang="en-US" altLang="en-US" dirty="0"/>
          </a:p>
          <a:p>
            <a:pPr eaLnBrk="1" hangingPunct="1">
              <a:spcBef>
                <a:spcPct val="0"/>
              </a:spcBef>
            </a:pPr>
            <a:r>
              <a:rPr lang="en-US" altLang="en-US" dirty="0"/>
              <a:t> </a:t>
            </a:r>
          </a:p>
          <a:p>
            <a:pPr eaLnBrk="1" hangingPunct="1">
              <a:spcBef>
                <a:spcPct val="0"/>
              </a:spcBef>
            </a:pPr>
            <a:endParaRPr lang="en-US" altLang="en-US" dirty="0"/>
          </a:p>
          <a:p>
            <a:endParaRPr lang="en-US" dirty="0"/>
          </a:p>
        </p:txBody>
      </p:sp>
      <p:sp>
        <p:nvSpPr>
          <p:cNvPr id="4" name="Slide Number Placeholder 3"/>
          <p:cNvSpPr>
            <a:spLocks noGrp="1"/>
          </p:cNvSpPr>
          <p:nvPr>
            <p:ph type="sldNum" sz="quarter" idx="10"/>
          </p:nvPr>
        </p:nvSpPr>
        <p:spPr/>
        <p:txBody>
          <a:bodyPr/>
          <a:lstStyle/>
          <a:p>
            <a:fld id="{EEC097BD-1B9B-4DAC-9D62-E804BD2C988A}" type="slidenum">
              <a:rPr lang="en-US" smtClean="0"/>
              <a:t>18</a:t>
            </a:fld>
            <a:endParaRPr lang="en-US"/>
          </a:p>
        </p:txBody>
      </p:sp>
    </p:spTree>
    <p:extLst>
      <p:ext uri="{BB962C8B-B14F-4D97-AF65-F5344CB8AC3E}">
        <p14:creationId xmlns:p14="http://schemas.microsoft.com/office/powerpoint/2010/main" val="30604193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Raising</a:t>
            </a:r>
            <a:r>
              <a:rPr lang="en-US" baseline="0" dirty="0"/>
              <a:t> awareness of Elder Abuse is a Social Justice Issue.  We believe that Older adults should have an opportunity to continue to live free from abuse.  Elder abuse is common and significantly under reported.  The consequences of Elder abuse are significant not only to the victim but to our systems of care and our communities and infrastructure.  Presentations like this allow for the community to become aware of the issues and hopefully promote further prevention and advocacy for additional supports for victims and victim services in our community.</a:t>
            </a:r>
            <a:endParaRPr lang="en-US" dirty="0"/>
          </a:p>
        </p:txBody>
      </p:sp>
      <p:sp>
        <p:nvSpPr>
          <p:cNvPr id="4" name="Slide Number Placeholder 3"/>
          <p:cNvSpPr>
            <a:spLocks noGrp="1"/>
          </p:cNvSpPr>
          <p:nvPr>
            <p:ph type="sldNum" sz="quarter" idx="10"/>
          </p:nvPr>
        </p:nvSpPr>
        <p:spPr/>
        <p:txBody>
          <a:bodyPr/>
          <a:lstStyle/>
          <a:p>
            <a:fld id="{F570571B-3FAC-478A-9D7E-AB097754A6A4}" type="slidenum">
              <a:rPr lang="en-US" smtClean="0"/>
              <a:t>19</a:t>
            </a:fld>
            <a:endParaRPr lang="en-US"/>
          </a:p>
        </p:txBody>
      </p:sp>
    </p:spTree>
    <p:extLst>
      <p:ext uri="{BB962C8B-B14F-4D97-AF65-F5344CB8AC3E}">
        <p14:creationId xmlns:p14="http://schemas.microsoft.com/office/powerpoint/2010/main" val="1442454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t>For the purpose of this Presentation, we will be using</a:t>
            </a:r>
            <a:r>
              <a:rPr lang="en-US" altLang="en-US" baseline="0" dirty="0"/>
              <a:t> the Abuse Definitions from </a:t>
            </a:r>
            <a:r>
              <a:rPr lang="en-US" altLang="en-US" dirty="0"/>
              <a:t>Wisconsin Statute 46.90 states that "Elder adult at risk" means any  person age 60 or older who has experienced, is currently experiencing, or is at risk of experiencing abuse:</a:t>
            </a:r>
          </a:p>
          <a:p>
            <a:pPr eaLnBrk="1" hangingPunct="1">
              <a:spcBef>
                <a:spcPct val="0"/>
              </a:spcBef>
            </a:pPr>
            <a:r>
              <a:rPr lang="en-US" altLang="en-US" dirty="0"/>
              <a:t> </a:t>
            </a:r>
          </a:p>
          <a:p>
            <a:pPr eaLnBrk="1" hangingPunct="1">
              <a:spcBef>
                <a:spcPct val="0"/>
              </a:spcBef>
            </a:pPr>
            <a:r>
              <a:rPr lang="en-US" altLang="en-US" dirty="0"/>
              <a:t>Physical Abuse: means the intentional or reckless </a:t>
            </a:r>
            <a:r>
              <a:rPr lang="en-US" altLang="en-US" dirty="0" err="1"/>
              <a:t>inflicition</a:t>
            </a:r>
            <a:r>
              <a:rPr lang="en-US" altLang="en-US" dirty="0"/>
              <a:t> of bodily-harm.  </a:t>
            </a:r>
          </a:p>
          <a:p>
            <a:pPr eaLnBrk="1" hangingPunct="1">
              <a:spcBef>
                <a:spcPct val="0"/>
              </a:spcBef>
            </a:pPr>
            <a:r>
              <a:rPr lang="en-US" altLang="en-US" dirty="0"/>
              <a:t>Emotional Abuse: means language or behavior that serves no legitimate purpose and is intended to be intimidating, humiliating, threatening, frightening, or otherwise </a:t>
            </a:r>
            <a:r>
              <a:rPr lang="en-US" altLang="en-US" dirty="0" err="1"/>
              <a:t>harrassing</a:t>
            </a:r>
            <a:r>
              <a:rPr lang="en-US" altLang="en-US" dirty="0"/>
              <a:t>, and that does or </a:t>
            </a:r>
            <a:r>
              <a:rPr lang="en-US" altLang="en-US" dirty="0" err="1"/>
              <a:t>resonably</a:t>
            </a:r>
            <a:r>
              <a:rPr lang="en-US" altLang="en-US" dirty="0"/>
              <a:t> could intimidate, humiliate, threaten, frighten, or otherwise </a:t>
            </a:r>
            <a:r>
              <a:rPr lang="en-US" altLang="en-US" dirty="0" err="1"/>
              <a:t>harrass</a:t>
            </a:r>
            <a:r>
              <a:rPr lang="en-US" altLang="en-US" dirty="0"/>
              <a:t> the individual to whom the conduct or language is directed. </a:t>
            </a:r>
          </a:p>
          <a:p>
            <a:pPr eaLnBrk="1" hangingPunct="1">
              <a:spcBef>
                <a:spcPct val="0"/>
              </a:spcBef>
            </a:pPr>
            <a:r>
              <a:rPr lang="en-US" altLang="en-US" dirty="0"/>
              <a:t>Sexual Abuse: means when a person has been forced, tricked, threatened or otherwise coerced into sexual contact against one's will. </a:t>
            </a:r>
          </a:p>
          <a:p>
            <a:pPr eaLnBrk="1" hangingPunct="1">
              <a:spcBef>
                <a:spcPct val="0"/>
              </a:spcBef>
            </a:pPr>
            <a:r>
              <a:rPr lang="en-US" altLang="en-US" dirty="0"/>
              <a:t>Treatment without Consent: means the administration of medication to an individual who has not provided informed consent, or the performance of psychosurgery, electroconvulsive therapy, or experimental research of an individual who has not provided informed consent, with the knowledge that no lawful authority exists for the administration or performance. </a:t>
            </a:r>
          </a:p>
          <a:p>
            <a:pPr eaLnBrk="1" hangingPunct="1">
              <a:spcBef>
                <a:spcPct val="0"/>
              </a:spcBef>
            </a:pPr>
            <a:r>
              <a:rPr lang="en-US" altLang="en-US" dirty="0"/>
              <a:t>Unreasonable Confinement or Restraint: includes the intentional and unreasonable confinement of an individual in a locked room, involuntary separation of an individual from his or her living area, use on an individual of physical restraining devices, or the provision </a:t>
            </a:r>
            <a:r>
              <a:rPr lang="en-US" altLang="en-US" dirty="0" err="1"/>
              <a:t>os</a:t>
            </a:r>
            <a:r>
              <a:rPr lang="en-US" altLang="en-US" dirty="0"/>
              <a:t> unnecessary of excessive medication to an individual, but does not include the use or these methods or devices in entities regulated by the department if the methods or devices are employed in a conformance with state and federal standards governing confinement and restraint. </a:t>
            </a:r>
          </a:p>
          <a:p>
            <a:pPr eaLnBrk="1" hangingPunct="1">
              <a:spcBef>
                <a:spcPct val="0"/>
              </a:spcBef>
            </a:pPr>
            <a:r>
              <a:rPr lang="en-US" altLang="en-US" dirty="0"/>
              <a:t>Financial Exploitation: the misuse of an elder's money or property. It includes deception, diverting income, mismanagement of funds and taking money or </a:t>
            </a:r>
            <a:r>
              <a:rPr lang="en-US" altLang="en-US" dirty="0" err="1"/>
              <a:t>posessions</a:t>
            </a:r>
            <a:r>
              <a:rPr lang="en-US" altLang="en-US" dirty="0"/>
              <a:t> against a person's will. </a:t>
            </a:r>
          </a:p>
          <a:p>
            <a:pPr eaLnBrk="1" hangingPunct="1">
              <a:spcBef>
                <a:spcPct val="0"/>
              </a:spcBef>
            </a:pPr>
            <a:r>
              <a:rPr lang="en-US" altLang="en-US" dirty="0"/>
              <a:t>Neglect: "occurs when a caregiver's failure to provide adequate food, shelter, clothing, medical or dental care results in significant danger to the physical or mental health of an older person in his/her care". </a:t>
            </a:r>
          </a:p>
          <a:p>
            <a:pPr eaLnBrk="1" hangingPunct="1">
              <a:spcBef>
                <a:spcPct val="0"/>
              </a:spcBef>
            </a:pPr>
            <a:r>
              <a:rPr lang="en-US" altLang="en-US" dirty="0"/>
              <a:t>Self-Neglect: "a significant danger to an elder person's physical or mental health because the elder person is unable or fails to provide him/herself with adequate food, shelter, clothing, medical or dental care".</a:t>
            </a:r>
          </a:p>
          <a:p>
            <a:pPr eaLnBrk="1" hangingPunct="1">
              <a:spcBef>
                <a:spcPct val="0"/>
              </a:spcBef>
            </a:pPr>
            <a:endParaRPr lang="en-US" altLang="en-US" dirty="0"/>
          </a:p>
          <a:p>
            <a:pPr eaLnBrk="1" hangingPunct="1">
              <a:spcBef>
                <a:spcPct val="0"/>
              </a:spcBef>
            </a:pPr>
            <a:r>
              <a:rPr lang="en-US" altLang="en-US" dirty="0"/>
              <a:t> </a:t>
            </a:r>
          </a:p>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20</a:t>
            </a:fld>
            <a:endParaRPr lang="en-US"/>
          </a:p>
        </p:txBody>
      </p:sp>
    </p:spTree>
    <p:extLst>
      <p:ext uri="{BB962C8B-B14F-4D97-AF65-F5344CB8AC3E}">
        <p14:creationId xmlns:p14="http://schemas.microsoft.com/office/powerpoint/2010/main" val="30055754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Elder abuse can happen to anyone and occur at any place, including the person’s home, an assisted living facility, a nursing facility or in a hospital. It can affect elderly persons of all socioeconomic groups, races, and cultures. Surprisingly, most of the mistreatment of the elderly comes from family members in the patient’s own home.</a:t>
            </a:r>
          </a:p>
          <a:p>
            <a:endParaRPr lang="en-US" dirty="0"/>
          </a:p>
          <a:p>
            <a:r>
              <a:rPr lang="en-US" dirty="0"/>
              <a:t>These factors place a person at increased risk of elder abuse.  SOCIAL</a:t>
            </a:r>
            <a:r>
              <a:rPr lang="en-US" baseline="0" dirty="0"/>
              <a:t> ISOLATION!!  Especially now time of Pandemic and restrictions</a:t>
            </a:r>
          </a:p>
          <a:p>
            <a:r>
              <a:rPr lang="en-US" baseline="0" dirty="0"/>
              <a:t>	Cognitive Decline – Estimate that 50% of persons with Dementia have exp. Abuse National Council Elder Abuse 2008</a:t>
            </a:r>
          </a:p>
          <a:p>
            <a:endParaRPr lang="en-US" dirty="0"/>
          </a:p>
          <a:p>
            <a:r>
              <a:rPr lang="en-US" dirty="0"/>
              <a:t>Those at the greatest risk for elder abuse are home-bound elders, women, individuals older than 80, and those who live in isolated conditions.</a:t>
            </a:r>
          </a:p>
          <a:p>
            <a:endParaRPr lang="en-US" dirty="0"/>
          </a:p>
          <a:p>
            <a:r>
              <a:rPr lang="en-US" dirty="0"/>
              <a:t>In the Next Couple of Slides we will review some of the warning signs that may</a:t>
            </a:r>
            <a:r>
              <a:rPr lang="en-US" baseline="0" dirty="0"/>
              <a:t> indicate particular concerns of abuse and neglect.</a:t>
            </a:r>
            <a:endParaRPr lang="en-US" dirty="0"/>
          </a:p>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21</a:t>
            </a:fld>
            <a:endParaRPr lang="en-US"/>
          </a:p>
        </p:txBody>
      </p:sp>
    </p:spTree>
    <p:extLst>
      <p:ext uri="{BB962C8B-B14F-4D97-AF65-F5344CB8AC3E}">
        <p14:creationId xmlns:p14="http://schemas.microsoft.com/office/powerpoint/2010/main" val="3405138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b="1">
                <a:solidFill>
                  <a:schemeClr val="tx1"/>
                </a:solidFill>
                <a:latin typeface="Arial" panose="020B0604020202020204" pitchFamily="34" charset="0"/>
              </a:defRPr>
            </a:lvl1pPr>
            <a:lvl2pPr marL="757066" indent="-291179">
              <a:defRPr b="1">
                <a:solidFill>
                  <a:schemeClr val="tx1"/>
                </a:solidFill>
                <a:latin typeface="Arial" panose="020B0604020202020204" pitchFamily="34" charset="0"/>
              </a:defRPr>
            </a:lvl2pPr>
            <a:lvl3pPr marL="1164717" indent="-232943">
              <a:defRPr b="1">
                <a:solidFill>
                  <a:schemeClr val="tx1"/>
                </a:solidFill>
                <a:latin typeface="Arial" panose="020B0604020202020204" pitchFamily="34" charset="0"/>
              </a:defRPr>
            </a:lvl3pPr>
            <a:lvl4pPr marL="1630604" indent="-232943">
              <a:defRPr b="1">
                <a:solidFill>
                  <a:schemeClr val="tx1"/>
                </a:solidFill>
                <a:latin typeface="Arial" panose="020B0604020202020204" pitchFamily="34" charset="0"/>
              </a:defRPr>
            </a:lvl4pPr>
            <a:lvl5pPr marL="2096491" indent="-232943">
              <a:defRPr b="1">
                <a:solidFill>
                  <a:schemeClr val="tx1"/>
                </a:solidFill>
                <a:latin typeface="Arial" panose="020B0604020202020204" pitchFamily="34" charset="0"/>
              </a:defRPr>
            </a:lvl5pPr>
            <a:lvl6pPr marL="2562377" indent="-232943" eaLnBrk="0" fontAlgn="base" hangingPunct="0">
              <a:spcBef>
                <a:spcPct val="0"/>
              </a:spcBef>
              <a:spcAft>
                <a:spcPct val="0"/>
              </a:spcAft>
              <a:defRPr b="1">
                <a:solidFill>
                  <a:schemeClr val="tx1"/>
                </a:solidFill>
                <a:latin typeface="Arial" panose="020B0604020202020204" pitchFamily="34" charset="0"/>
              </a:defRPr>
            </a:lvl6pPr>
            <a:lvl7pPr marL="3028264" indent="-232943" eaLnBrk="0" fontAlgn="base" hangingPunct="0">
              <a:spcBef>
                <a:spcPct val="0"/>
              </a:spcBef>
              <a:spcAft>
                <a:spcPct val="0"/>
              </a:spcAft>
              <a:defRPr b="1">
                <a:solidFill>
                  <a:schemeClr val="tx1"/>
                </a:solidFill>
                <a:latin typeface="Arial" panose="020B0604020202020204" pitchFamily="34" charset="0"/>
              </a:defRPr>
            </a:lvl7pPr>
            <a:lvl8pPr marL="3494151" indent="-232943" eaLnBrk="0" fontAlgn="base" hangingPunct="0">
              <a:spcBef>
                <a:spcPct val="0"/>
              </a:spcBef>
              <a:spcAft>
                <a:spcPct val="0"/>
              </a:spcAft>
              <a:defRPr b="1">
                <a:solidFill>
                  <a:schemeClr val="tx1"/>
                </a:solidFill>
                <a:latin typeface="Arial" panose="020B0604020202020204" pitchFamily="34" charset="0"/>
              </a:defRPr>
            </a:lvl8pPr>
            <a:lvl9pPr marL="3960038" indent="-232943" eaLnBrk="0" fontAlgn="base" hangingPunct="0">
              <a:spcBef>
                <a:spcPct val="0"/>
              </a:spcBef>
              <a:spcAft>
                <a:spcPct val="0"/>
              </a:spcAft>
              <a:defRPr b="1">
                <a:solidFill>
                  <a:schemeClr val="tx1"/>
                </a:solidFill>
                <a:latin typeface="Arial" panose="020B0604020202020204" pitchFamily="34" charset="0"/>
              </a:defRPr>
            </a:lvl9pPr>
          </a:lstStyle>
          <a:p>
            <a:fld id="{41E6BC2E-15DE-4617-90BC-DE7D3452E37D}" type="slidenum">
              <a:rPr lang="en-US" altLang="en-US" smtClean="0">
                <a:solidFill>
                  <a:prstClr val="black"/>
                </a:solidFill>
              </a:rPr>
              <a:pPr/>
              <a:t>22</a:t>
            </a:fld>
            <a:endParaRPr lang="en-US" altLang="en-US">
              <a:solidFill>
                <a:prstClr val="black"/>
              </a:solidFill>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r>
              <a:rPr lang="en-US" altLang="en-US" sz="1000" dirty="0"/>
              <a:t>Elder abuse is about power and control and can be part of a complicated cycle of family violence.    </a:t>
            </a:r>
          </a:p>
          <a:p>
            <a:endParaRPr lang="en-US" altLang="en-US" sz="1000" dirty="0"/>
          </a:p>
          <a:p>
            <a:r>
              <a:rPr lang="en-US" altLang="en-US" sz="1000" dirty="0"/>
              <a:t>Stress can be a contributing factor in some abusive situations.  In such cases, the abuse is a negative reaction to stress.</a:t>
            </a:r>
          </a:p>
          <a:p>
            <a:endParaRPr lang="en-US" altLang="en-US" sz="1000" dirty="0"/>
          </a:p>
          <a:p>
            <a:r>
              <a:rPr lang="en-US" altLang="en-US" sz="1000" dirty="0"/>
              <a:t>If there is a need for services to ensure safety and improve life quality, the Department on Aging can help to get those services in place.</a:t>
            </a:r>
          </a:p>
          <a:p>
            <a:endParaRPr lang="en-US" altLang="en-US" sz="1000" dirty="0"/>
          </a:p>
          <a:p>
            <a:endParaRPr lang="en-US" altLang="en-US" sz="1000" dirty="0"/>
          </a:p>
          <a:p>
            <a:r>
              <a:rPr lang="en-US" altLang="en-US" sz="1000" dirty="0"/>
              <a:t>When an abuser is in control, elder persons may not be allowed to speak for themselves.  They may not be allowed to speak to others without the presence of the suspected abuser.  The way that the elder interacts with others in their lives and with people outside the relationship may be clues to problems.</a:t>
            </a:r>
          </a:p>
          <a:p>
            <a:endParaRPr lang="en-US" altLang="en-US" sz="1000" dirty="0"/>
          </a:p>
          <a:p>
            <a:r>
              <a:rPr lang="en-US" altLang="en-US" sz="1000" dirty="0"/>
              <a:t>Any of the behaviors on this slide could be clues:</a:t>
            </a:r>
          </a:p>
          <a:p>
            <a:endParaRPr lang="en-US" altLang="en-US" sz="1000" dirty="0"/>
          </a:p>
          <a:p>
            <a:pPr>
              <a:buFontTx/>
              <a:buChar char="•"/>
            </a:pPr>
            <a:r>
              <a:rPr lang="en-US" altLang="en-US" sz="1000" dirty="0"/>
              <a:t>Obvious absence of assistance, attitudes of indifference or anger toward the dependent person</a:t>
            </a:r>
          </a:p>
          <a:p>
            <a:pPr>
              <a:buFontTx/>
              <a:buChar char="•"/>
            </a:pPr>
            <a:r>
              <a:rPr lang="en-US" altLang="en-US" sz="1000" dirty="0"/>
              <a:t>Family member or caregiver “blames” the elder person (for example, accusation that incontinence is a deliberate act)</a:t>
            </a:r>
          </a:p>
          <a:p>
            <a:pPr>
              <a:buFontTx/>
              <a:buChar char="•"/>
            </a:pPr>
            <a:r>
              <a:rPr lang="en-US" altLang="en-US" sz="1000" dirty="0"/>
              <a:t>Aggressive behavior towards the elder</a:t>
            </a:r>
          </a:p>
          <a:p>
            <a:pPr>
              <a:buFontTx/>
              <a:buChar char="•"/>
            </a:pPr>
            <a:r>
              <a:rPr lang="en-US" altLang="en-US" sz="1000" dirty="0"/>
              <a:t>Previous history of abuse to others</a:t>
            </a:r>
          </a:p>
          <a:p>
            <a:pPr>
              <a:buFontTx/>
              <a:buChar char="•"/>
            </a:pPr>
            <a:r>
              <a:rPr lang="en-US" altLang="en-US" sz="1000" dirty="0"/>
              <a:t>Withholding of security and/or affection</a:t>
            </a:r>
          </a:p>
          <a:p>
            <a:pPr>
              <a:buFontTx/>
              <a:buChar char="•"/>
            </a:pPr>
            <a:r>
              <a:rPr lang="en-US" altLang="en-US" sz="1000" dirty="0"/>
              <a:t>Does the suspected abuser have a previous history of violence or abuse to others?</a:t>
            </a:r>
          </a:p>
          <a:p>
            <a:pPr>
              <a:buFontTx/>
              <a:buChar char="•"/>
            </a:pPr>
            <a:r>
              <a:rPr lang="en-US" altLang="en-US" sz="1000" dirty="0"/>
              <a:t>Flirtation, coyness, touchiness (could indicate an inappropriate sexual relationship)</a:t>
            </a:r>
          </a:p>
          <a:p>
            <a:pPr>
              <a:buFontTx/>
              <a:buChar char="•"/>
            </a:pPr>
            <a:r>
              <a:rPr lang="en-US" altLang="en-US" sz="1000" dirty="0"/>
              <a:t>Is the elder subjected to isolation or restriction of activity within the family unit or</a:t>
            </a:r>
          </a:p>
          <a:p>
            <a:pPr>
              <a:buFontTx/>
              <a:buChar char="•"/>
            </a:pPr>
            <a:r>
              <a:rPr lang="en-US" altLang="en-US" sz="1000" dirty="0"/>
              <a:t>are they socially isolated in general?</a:t>
            </a:r>
          </a:p>
          <a:p>
            <a:pPr>
              <a:buFontTx/>
              <a:buChar char="•"/>
            </a:pPr>
            <a:r>
              <a:rPr lang="en-US" altLang="en-US" sz="1000" dirty="0"/>
              <a:t>Are there accounts of incidents by other persons who may be involved (family, friends/others, victim)</a:t>
            </a:r>
          </a:p>
          <a:p>
            <a:pPr>
              <a:buFontTx/>
              <a:buChar char="•"/>
            </a:pPr>
            <a:r>
              <a:rPr lang="en-US" altLang="en-US" sz="1000" dirty="0"/>
              <a:t>Is there an unwillingness or reluctance to comply with service providers in planning for care?</a:t>
            </a:r>
          </a:p>
          <a:p>
            <a:pPr>
              <a:buFontTx/>
              <a:buChar char="•"/>
            </a:pPr>
            <a:endParaRPr lang="en-US" altLang="en-US" sz="1000" dirty="0"/>
          </a:p>
          <a:p>
            <a:r>
              <a:rPr lang="en-US" altLang="en-US" sz="1000" b="1" dirty="0"/>
              <a:t>It is important to know that a GUARDIAN cannot refuse an investigation...  Only the elder can refuse.</a:t>
            </a:r>
          </a:p>
          <a:p>
            <a:endParaRPr lang="en-US" altLang="en-US" sz="1000" b="1" dirty="0"/>
          </a:p>
          <a:p>
            <a:r>
              <a:rPr lang="en-US" altLang="en-US" sz="1000" dirty="0"/>
              <a:t>If victims are afraid of the abuser or afraid of what might happen if they tell on the abuser, they may cover up signs of abuse because they are afraid. The victim may want to protect family members who are abusers. </a:t>
            </a:r>
          </a:p>
          <a:p>
            <a:endParaRPr lang="en-US" altLang="en-US" sz="1000" dirty="0"/>
          </a:p>
          <a:p>
            <a:r>
              <a:rPr lang="en-US" altLang="en-US" sz="1000" dirty="0"/>
              <a:t>Abusers can use family relationships as a “cover”. This can contribute to the elder’s reluctance to ask for help and to an outsider’s ability to realize that something is wrong.</a:t>
            </a:r>
          </a:p>
          <a:p>
            <a:endParaRPr lang="en-US" altLang="en-US" sz="1000" dirty="0"/>
          </a:p>
          <a:p>
            <a:r>
              <a:rPr lang="en-US" altLang="en-US" sz="1000" dirty="0"/>
              <a:t>Abusers may also shift “blame” to the elder victim,  which can make the elder feel that the abuse is their own fault...that they deserve abusive treatment. </a:t>
            </a:r>
          </a:p>
          <a:p>
            <a:endParaRPr lang="en-US" altLang="en-US" sz="1000" dirty="0"/>
          </a:p>
          <a:p>
            <a:r>
              <a:rPr lang="en-US" altLang="en-US" sz="1000" dirty="0"/>
              <a:t>Elder abuse is often part of a complicated cycle of family violence. </a:t>
            </a:r>
          </a:p>
          <a:p>
            <a:endParaRPr lang="en-US" altLang="en-US" sz="1000" dirty="0"/>
          </a:p>
          <a:p>
            <a:r>
              <a:rPr lang="en-US" altLang="en-US" sz="1000" b="1" dirty="0"/>
              <a:t>Research studies continue to show that over three-fourths of abusers are close family members or people with whom the victim has an ongoing trusting relationship.</a:t>
            </a:r>
          </a:p>
          <a:p>
            <a:endParaRPr lang="en-US" altLang="en-US" sz="1000" b="1" dirty="0"/>
          </a:p>
          <a:p>
            <a:endParaRPr lang="en-US" altLang="en-US" sz="1000" dirty="0"/>
          </a:p>
        </p:txBody>
      </p:sp>
    </p:spTree>
    <p:extLst>
      <p:ext uri="{BB962C8B-B14F-4D97-AF65-F5344CB8AC3E}">
        <p14:creationId xmlns:p14="http://schemas.microsoft.com/office/powerpoint/2010/main" val="2837100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not the stranger or paid caregiver as most believe</a:t>
            </a:r>
          </a:p>
          <a:p>
            <a:r>
              <a:rPr lang="en-US" dirty="0"/>
              <a:t>Elders often state “I don’t want a stranger in my house” the myth is that it is stranger that is the abuser</a:t>
            </a:r>
          </a:p>
          <a:p>
            <a:pPr defTabSz="929213">
              <a:defRPr/>
            </a:pPr>
            <a:r>
              <a:rPr lang="en-US" altLang="en-US" dirty="0">
                <a:solidFill>
                  <a:prstClr val="black"/>
                </a:solidFill>
                <a:cs typeface="Times New Roman" panose="02020603050405020304" pitchFamily="18" charset="0"/>
              </a:rPr>
              <a:t>Most abusers of older adults are close family members or  people the victim trusts</a:t>
            </a:r>
          </a:p>
          <a:p>
            <a:endParaRPr lang="en-US" dirty="0"/>
          </a:p>
          <a:p>
            <a:pPr lvl="1">
              <a:buFont typeface="Wingdings" panose="05000000000000000000" pitchFamily="2" charset="2"/>
              <a:buChar char="ü"/>
            </a:pPr>
            <a:r>
              <a:rPr lang="en-US" sz="2000" dirty="0">
                <a:solidFill>
                  <a:schemeClr val="accent1">
                    <a:lumMod val="75000"/>
                  </a:schemeClr>
                </a:solidFill>
              </a:rPr>
              <a:t>almost half are adult children</a:t>
            </a:r>
          </a:p>
          <a:p>
            <a:pPr lvl="1">
              <a:buFont typeface="Wingdings" panose="05000000000000000000" pitchFamily="2" charset="2"/>
              <a:buChar char="ü"/>
            </a:pPr>
            <a:r>
              <a:rPr lang="en-US" sz="2000" dirty="0">
                <a:solidFill>
                  <a:schemeClr val="accent1">
                    <a:lumMod val="75000"/>
                  </a:schemeClr>
                </a:solidFill>
              </a:rPr>
              <a:t>17% other close relatives</a:t>
            </a:r>
          </a:p>
          <a:p>
            <a:pPr lvl="1">
              <a:buFont typeface="Wingdings" panose="05000000000000000000" pitchFamily="2" charset="2"/>
              <a:buChar char="ü"/>
            </a:pPr>
            <a:r>
              <a:rPr lang="en-US" sz="2000" dirty="0">
                <a:solidFill>
                  <a:schemeClr val="accent1">
                    <a:lumMod val="75000"/>
                  </a:schemeClr>
                </a:solidFill>
              </a:rPr>
              <a:t>14% Spouses/Partners</a:t>
            </a:r>
          </a:p>
          <a:p>
            <a:pPr lvl="1">
              <a:buFont typeface="Wingdings" panose="05000000000000000000" pitchFamily="2" charset="2"/>
              <a:buChar char="ü"/>
            </a:pPr>
            <a:r>
              <a:rPr lang="en-US" sz="2000" dirty="0">
                <a:solidFill>
                  <a:schemeClr val="accent1">
                    <a:lumMod val="75000"/>
                  </a:schemeClr>
                </a:solidFill>
              </a:rPr>
              <a:t>Other Professionals account for less than 5%</a:t>
            </a:r>
          </a:p>
          <a:p>
            <a:endParaRPr lang="en-US" dirty="0"/>
          </a:p>
          <a:p>
            <a:r>
              <a:rPr lang="en-US" dirty="0"/>
              <a:t>National statistics are at 90%</a:t>
            </a:r>
          </a:p>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23</a:t>
            </a:fld>
            <a:endParaRPr lang="en-US"/>
          </a:p>
        </p:txBody>
      </p:sp>
    </p:spTree>
    <p:extLst>
      <p:ext uri="{BB962C8B-B14F-4D97-AF65-F5344CB8AC3E}">
        <p14:creationId xmlns:p14="http://schemas.microsoft.com/office/powerpoint/2010/main" val="3123097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202873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physical and sexual abuse of an elder can be hard to detect, there are a few warning signs that should not be ignored. These signs are often apparent based on an elderly person’s changing appearance, moods or overall physical condition.</a:t>
            </a:r>
          </a:p>
          <a:p>
            <a:endParaRPr lang="en-US" dirty="0"/>
          </a:p>
          <a:p>
            <a:r>
              <a:rPr lang="en-US" dirty="0"/>
              <a:t>Signs of physical abuse of an elder include:</a:t>
            </a:r>
          </a:p>
          <a:p>
            <a:pPr lvl="1" algn="l" fontAlgn="base">
              <a:lnSpc>
                <a:spcPct val="100000"/>
              </a:lnSpc>
              <a:spcBef>
                <a:spcPct val="50000"/>
              </a:spcBef>
              <a:spcAft>
                <a:spcPct val="0"/>
              </a:spcAft>
              <a:buFontTx/>
              <a:buChar char="•"/>
            </a:pPr>
            <a:r>
              <a:rPr lang="en-US" altLang="en-US" sz="2800" dirty="0"/>
              <a:t>Being malnourished when it is not due directly to an illness</a:t>
            </a:r>
          </a:p>
          <a:p>
            <a:pPr lvl="1" algn="l" fontAlgn="base">
              <a:lnSpc>
                <a:spcPct val="100000"/>
              </a:lnSpc>
              <a:spcBef>
                <a:spcPct val="50000"/>
              </a:spcBef>
              <a:spcAft>
                <a:spcPct val="0"/>
              </a:spcAft>
              <a:buFontTx/>
              <a:buChar char="•"/>
            </a:pPr>
            <a:r>
              <a:rPr lang="en-US" altLang="en-US" sz="2800" dirty="0"/>
              <a:t>Having poor hygiene</a:t>
            </a:r>
          </a:p>
          <a:p>
            <a:pPr lvl="1" algn="l" fontAlgn="base">
              <a:lnSpc>
                <a:spcPct val="100000"/>
              </a:lnSpc>
              <a:spcBef>
                <a:spcPct val="50000"/>
              </a:spcBef>
              <a:spcAft>
                <a:spcPct val="0"/>
              </a:spcAft>
              <a:buFontTx/>
              <a:buChar char="•"/>
            </a:pPr>
            <a:r>
              <a:rPr lang="en-US" altLang="en-US" sz="2800" dirty="0"/>
              <a:t>Having untreated severe bedsores</a:t>
            </a:r>
          </a:p>
          <a:p>
            <a:pPr lvl="1" algn="l" fontAlgn="base">
              <a:lnSpc>
                <a:spcPct val="100000"/>
              </a:lnSpc>
              <a:spcBef>
                <a:spcPct val="50000"/>
              </a:spcBef>
              <a:spcAft>
                <a:spcPct val="0"/>
              </a:spcAft>
              <a:buFontTx/>
              <a:buChar char="•"/>
            </a:pPr>
            <a:r>
              <a:rPr lang="en-US" altLang="en-US" sz="2800" dirty="0"/>
              <a:t>Having an unexplained injury that hasn’t been properly cared for</a:t>
            </a:r>
          </a:p>
          <a:p>
            <a:pPr lvl="1" algn="l" fontAlgn="base">
              <a:lnSpc>
                <a:spcPct val="100000"/>
              </a:lnSpc>
              <a:spcBef>
                <a:spcPct val="50000"/>
              </a:spcBef>
              <a:spcAft>
                <a:spcPct val="0"/>
              </a:spcAft>
              <a:buFontTx/>
              <a:buChar char="•"/>
            </a:pPr>
            <a:r>
              <a:rPr lang="en-US" altLang="en-US" sz="2800" dirty="0"/>
              <a:t>Having sunken cheeks or eyes with evidence of poor circulation</a:t>
            </a:r>
          </a:p>
          <a:p>
            <a:pPr lvl="1" algn="l" fontAlgn="base">
              <a:lnSpc>
                <a:spcPct val="100000"/>
              </a:lnSpc>
              <a:spcBef>
                <a:spcPct val="50000"/>
              </a:spcBef>
              <a:spcAft>
                <a:spcPct val="0"/>
              </a:spcAft>
              <a:buFontTx/>
              <a:buChar char="•"/>
            </a:pPr>
            <a:r>
              <a:rPr lang="en-US" altLang="en-US" sz="2800" dirty="0"/>
              <a:t>Having the caregiver give the wrong type or the wrong amount of medication</a:t>
            </a:r>
          </a:p>
          <a:p>
            <a:pPr lvl="1" algn="l" fontAlgn="base">
              <a:lnSpc>
                <a:spcPct val="100000"/>
              </a:lnSpc>
              <a:spcBef>
                <a:spcPct val="50000"/>
              </a:spcBef>
              <a:spcAft>
                <a:spcPct val="0"/>
              </a:spcAft>
              <a:buFontTx/>
              <a:buChar char="•"/>
            </a:pPr>
            <a:r>
              <a:rPr lang="en-US" altLang="en-US" sz="2800" dirty="0"/>
              <a:t>Frequently going to the emergency room or doctor</a:t>
            </a:r>
          </a:p>
          <a:p>
            <a:pPr lvl="1" algn="l" fontAlgn="base">
              <a:lnSpc>
                <a:spcPct val="100000"/>
              </a:lnSpc>
              <a:spcBef>
                <a:spcPct val="50000"/>
              </a:spcBef>
              <a:spcAft>
                <a:spcPct val="0"/>
              </a:spcAft>
              <a:buFontTx/>
              <a:buChar char="•"/>
            </a:pPr>
            <a:r>
              <a:rPr lang="en-US" altLang="en-US" sz="2800" dirty="0"/>
              <a:t>Having a lack of basic necessities, including utilities, water and food</a:t>
            </a:r>
          </a:p>
          <a:p>
            <a:pPr lvl="1" algn="l" fontAlgn="base">
              <a:lnSpc>
                <a:spcPct val="100000"/>
              </a:lnSpc>
              <a:spcBef>
                <a:spcPct val="50000"/>
              </a:spcBef>
              <a:spcAft>
                <a:spcPct val="0"/>
              </a:spcAft>
              <a:buFontTx/>
              <a:buChar char="•"/>
            </a:pPr>
            <a:r>
              <a:rPr lang="en-US" altLang="en-US" sz="2800" dirty="0"/>
              <a:t>Frequently misplacing or losing personal items</a:t>
            </a:r>
          </a:p>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24</a:t>
            </a:fld>
            <a:endParaRPr lang="en-US"/>
          </a:p>
        </p:txBody>
      </p:sp>
    </p:spTree>
    <p:extLst>
      <p:ext uri="{BB962C8B-B14F-4D97-AF65-F5344CB8AC3E}">
        <p14:creationId xmlns:p14="http://schemas.microsoft.com/office/powerpoint/2010/main" val="41888464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l" fontAlgn="base">
              <a:lnSpc>
                <a:spcPct val="100000"/>
              </a:lnSpc>
              <a:spcBef>
                <a:spcPct val="50000"/>
              </a:spcBef>
              <a:spcAft>
                <a:spcPct val="0"/>
              </a:spcAft>
              <a:buFontTx/>
              <a:buChar char="•"/>
            </a:pPr>
            <a:r>
              <a:rPr lang="en-US" altLang="en-US" sz="2800" dirty="0"/>
              <a:t>The elder is withdrawn and fails to participate in usual activities</a:t>
            </a:r>
          </a:p>
          <a:p>
            <a:pPr lvl="1" algn="l" fontAlgn="base">
              <a:lnSpc>
                <a:spcPct val="100000"/>
              </a:lnSpc>
              <a:spcBef>
                <a:spcPct val="50000"/>
              </a:spcBef>
              <a:spcAft>
                <a:spcPct val="0"/>
              </a:spcAft>
              <a:buFontTx/>
              <a:buChar char="•"/>
            </a:pPr>
            <a:r>
              <a:rPr lang="en-US" altLang="en-US" sz="2800" dirty="0"/>
              <a:t>The caregiver often isolates the elderly person and won’t let them be alone with other family members</a:t>
            </a:r>
          </a:p>
          <a:p>
            <a:pPr lvl="1" algn="l" fontAlgn="base">
              <a:lnSpc>
                <a:spcPct val="100000"/>
              </a:lnSpc>
              <a:spcBef>
                <a:spcPct val="50000"/>
              </a:spcBef>
              <a:spcAft>
                <a:spcPct val="0"/>
              </a:spcAft>
              <a:buFontTx/>
              <a:buChar char="•"/>
            </a:pPr>
            <a:r>
              <a:rPr lang="en-US" altLang="en-US" sz="2800" dirty="0"/>
              <a:t>The caregiver can be verbally aggressive or demeaning to the elderly person</a:t>
            </a:r>
          </a:p>
          <a:p>
            <a:pPr lvl="1" algn="l" fontAlgn="base">
              <a:lnSpc>
                <a:spcPct val="100000"/>
              </a:lnSpc>
              <a:spcBef>
                <a:spcPct val="50000"/>
              </a:spcBef>
              <a:spcAft>
                <a:spcPct val="0"/>
              </a:spcAft>
              <a:buFontTx/>
              <a:buChar char="•"/>
            </a:pPr>
            <a:r>
              <a:rPr lang="en-US" altLang="en-US" sz="2800" dirty="0"/>
              <a:t>The caregiver may be controlling, but not want to actively care for the elderly person</a:t>
            </a:r>
          </a:p>
          <a:p>
            <a:pPr algn="l"/>
            <a:endParaRPr lang="en-US" sz="2800" dirty="0"/>
          </a:p>
          <a:p>
            <a:r>
              <a:rPr lang="en-US" dirty="0"/>
              <a:t>Behavioral signs:</a:t>
            </a:r>
          </a:p>
          <a:p>
            <a:pPr lvl="1" algn="l" fontAlgn="base">
              <a:lnSpc>
                <a:spcPct val="100000"/>
              </a:lnSpc>
              <a:spcBef>
                <a:spcPct val="50000"/>
              </a:spcBef>
              <a:spcAft>
                <a:spcPct val="0"/>
              </a:spcAft>
              <a:buFontTx/>
              <a:buChar char="•"/>
            </a:pPr>
            <a:r>
              <a:rPr lang="en-US" altLang="en-US" sz="2800" dirty="0"/>
              <a:t>Depressive symptoms</a:t>
            </a:r>
          </a:p>
          <a:p>
            <a:pPr lvl="1" algn="l" fontAlgn="base">
              <a:lnSpc>
                <a:spcPct val="100000"/>
              </a:lnSpc>
              <a:spcBef>
                <a:spcPct val="50000"/>
              </a:spcBef>
              <a:spcAft>
                <a:spcPct val="0"/>
              </a:spcAft>
              <a:buFontTx/>
              <a:buChar char="•"/>
            </a:pPr>
            <a:r>
              <a:rPr lang="en-US" altLang="en-US" sz="2800" dirty="0"/>
              <a:t>Isolating or withdrawing from others</a:t>
            </a:r>
          </a:p>
          <a:p>
            <a:pPr lvl="1" algn="l" fontAlgn="base">
              <a:lnSpc>
                <a:spcPct val="100000"/>
              </a:lnSpc>
              <a:spcBef>
                <a:spcPct val="50000"/>
              </a:spcBef>
              <a:spcAft>
                <a:spcPct val="0"/>
              </a:spcAft>
              <a:buFontTx/>
              <a:buChar char="•"/>
            </a:pPr>
            <a:r>
              <a:rPr lang="en-US" altLang="en-US" sz="2800" dirty="0"/>
              <a:t>Suffering from anxiety, anger, agitation or fear</a:t>
            </a:r>
          </a:p>
          <a:p>
            <a:pPr lvl="1" algn="l" fontAlgn="base">
              <a:lnSpc>
                <a:spcPct val="100000"/>
              </a:lnSpc>
              <a:spcBef>
                <a:spcPct val="50000"/>
              </a:spcBef>
              <a:spcAft>
                <a:spcPct val="0"/>
              </a:spcAft>
              <a:buFontTx/>
              <a:buChar char="•"/>
            </a:pPr>
            <a:r>
              <a:rPr lang="en-US" altLang="en-US" sz="2800" dirty="0"/>
              <a:t>Being ambivalent, resigned or unresponsive</a:t>
            </a:r>
          </a:p>
          <a:p>
            <a:pPr lvl="1" algn="l" fontAlgn="base">
              <a:lnSpc>
                <a:spcPct val="100000"/>
              </a:lnSpc>
              <a:spcBef>
                <a:spcPct val="50000"/>
              </a:spcBef>
              <a:spcAft>
                <a:spcPct val="0"/>
              </a:spcAft>
              <a:buFontTx/>
              <a:buChar char="•"/>
            </a:pPr>
            <a:r>
              <a:rPr lang="en-US" altLang="en-US" sz="2800" dirty="0"/>
              <a:t>Making up implausible stories about how an injury occurred</a:t>
            </a:r>
          </a:p>
          <a:p>
            <a:pPr lvl="1" algn="l" fontAlgn="base">
              <a:lnSpc>
                <a:spcPct val="100000"/>
              </a:lnSpc>
              <a:spcBef>
                <a:spcPct val="50000"/>
              </a:spcBef>
              <a:spcAft>
                <a:spcPct val="0"/>
              </a:spcAft>
              <a:buFontTx/>
              <a:buChar char="•"/>
            </a:pPr>
            <a:r>
              <a:rPr lang="en-US" altLang="en-US" sz="2800" dirty="0"/>
              <a:t>Being hesitant to talk freely</a:t>
            </a:r>
          </a:p>
          <a:p>
            <a:pPr lvl="1" algn="l" fontAlgn="base">
              <a:lnSpc>
                <a:spcPct val="100000"/>
              </a:lnSpc>
              <a:spcBef>
                <a:spcPct val="50000"/>
              </a:spcBef>
              <a:spcAft>
                <a:spcPct val="0"/>
              </a:spcAft>
              <a:buFontTx/>
              <a:buChar char="•"/>
            </a:pPr>
            <a:r>
              <a:rPr lang="en-US" altLang="en-US" sz="2800" dirty="0"/>
              <a:t>Being disoriented or confused</a:t>
            </a:r>
          </a:p>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25</a:t>
            </a:fld>
            <a:endParaRPr lang="en-US"/>
          </a:p>
        </p:txBody>
      </p:sp>
    </p:spTree>
    <p:extLst>
      <p:ext uri="{BB962C8B-B14F-4D97-AF65-F5344CB8AC3E}">
        <p14:creationId xmlns:p14="http://schemas.microsoft.com/office/powerpoint/2010/main" val="18224330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physical and sexual abuse of an elder can be hard to detect, there are a few warning signs that should not be ignored. These signs are often apparent based on an elderly person’s changing appearance, moods or overall physical condition.</a:t>
            </a:r>
          </a:p>
          <a:p>
            <a:endParaRPr lang="en-US" dirty="0"/>
          </a:p>
          <a:p>
            <a:r>
              <a:rPr lang="en-US" dirty="0"/>
              <a:t>Signs of physical abuse of an elder include:</a:t>
            </a:r>
          </a:p>
          <a:p>
            <a:pPr lvl="1" algn="l" fontAlgn="base">
              <a:lnSpc>
                <a:spcPct val="100000"/>
              </a:lnSpc>
              <a:spcBef>
                <a:spcPct val="50000"/>
              </a:spcBef>
              <a:spcAft>
                <a:spcPct val="0"/>
              </a:spcAft>
              <a:buFontTx/>
              <a:buChar char="•"/>
            </a:pPr>
            <a:r>
              <a:rPr lang="en-US" altLang="en-US" sz="2800" dirty="0"/>
              <a:t>Being malnourished when it is not due directly to an illness</a:t>
            </a:r>
          </a:p>
          <a:p>
            <a:pPr lvl="1" algn="l" fontAlgn="base">
              <a:lnSpc>
                <a:spcPct val="100000"/>
              </a:lnSpc>
              <a:spcBef>
                <a:spcPct val="50000"/>
              </a:spcBef>
              <a:spcAft>
                <a:spcPct val="0"/>
              </a:spcAft>
              <a:buFontTx/>
              <a:buChar char="•"/>
            </a:pPr>
            <a:r>
              <a:rPr lang="en-US" altLang="en-US" sz="2800" dirty="0"/>
              <a:t>Having poor hygiene</a:t>
            </a:r>
          </a:p>
          <a:p>
            <a:pPr lvl="1" algn="l" fontAlgn="base">
              <a:lnSpc>
                <a:spcPct val="100000"/>
              </a:lnSpc>
              <a:spcBef>
                <a:spcPct val="50000"/>
              </a:spcBef>
              <a:spcAft>
                <a:spcPct val="0"/>
              </a:spcAft>
              <a:buFontTx/>
              <a:buChar char="•"/>
            </a:pPr>
            <a:r>
              <a:rPr lang="en-US" altLang="en-US" sz="2800" dirty="0"/>
              <a:t>Having untreated severe bedsores</a:t>
            </a:r>
          </a:p>
          <a:p>
            <a:pPr lvl="1" algn="l" fontAlgn="base">
              <a:lnSpc>
                <a:spcPct val="100000"/>
              </a:lnSpc>
              <a:spcBef>
                <a:spcPct val="50000"/>
              </a:spcBef>
              <a:spcAft>
                <a:spcPct val="0"/>
              </a:spcAft>
              <a:buFontTx/>
              <a:buChar char="•"/>
            </a:pPr>
            <a:r>
              <a:rPr lang="en-US" altLang="en-US" sz="2800" dirty="0"/>
              <a:t>Having an unexplained injury that hasn’t been properly cared for</a:t>
            </a:r>
          </a:p>
          <a:p>
            <a:pPr lvl="1" algn="l" fontAlgn="base">
              <a:lnSpc>
                <a:spcPct val="100000"/>
              </a:lnSpc>
              <a:spcBef>
                <a:spcPct val="50000"/>
              </a:spcBef>
              <a:spcAft>
                <a:spcPct val="0"/>
              </a:spcAft>
              <a:buFontTx/>
              <a:buChar char="•"/>
            </a:pPr>
            <a:r>
              <a:rPr lang="en-US" altLang="en-US" sz="2800" dirty="0"/>
              <a:t>Having sunken cheeks or eyes with evidence of poor circulation</a:t>
            </a:r>
          </a:p>
          <a:p>
            <a:pPr lvl="1" algn="l" fontAlgn="base">
              <a:lnSpc>
                <a:spcPct val="100000"/>
              </a:lnSpc>
              <a:spcBef>
                <a:spcPct val="50000"/>
              </a:spcBef>
              <a:spcAft>
                <a:spcPct val="0"/>
              </a:spcAft>
              <a:buFontTx/>
              <a:buChar char="•"/>
            </a:pPr>
            <a:r>
              <a:rPr lang="en-US" altLang="en-US" sz="2800" dirty="0"/>
              <a:t>Having the caregiver give the wrong type or the wrong amount of medication</a:t>
            </a:r>
          </a:p>
          <a:p>
            <a:pPr lvl="1" algn="l" fontAlgn="base">
              <a:lnSpc>
                <a:spcPct val="100000"/>
              </a:lnSpc>
              <a:spcBef>
                <a:spcPct val="50000"/>
              </a:spcBef>
              <a:spcAft>
                <a:spcPct val="0"/>
              </a:spcAft>
              <a:buFontTx/>
              <a:buChar char="•"/>
            </a:pPr>
            <a:r>
              <a:rPr lang="en-US" altLang="en-US" sz="2800" dirty="0"/>
              <a:t>Frequently going to the emergency room or doctor</a:t>
            </a:r>
          </a:p>
          <a:p>
            <a:pPr lvl="1" algn="l" fontAlgn="base">
              <a:lnSpc>
                <a:spcPct val="100000"/>
              </a:lnSpc>
              <a:spcBef>
                <a:spcPct val="50000"/>
              </a:spcBef>
              <a:spcAft>
                <a:spcPct val="0"/>
              </a:spcAft>
              <a:buFontTx/>
              <a:buChar char="•"/>
            </a:pPr>
            <a:r>
              <a:rPr lang="en-US" altLang="en-US" sz="2800" dirty="0"/>
              <a:t>Having a lack of basic necessities, including utilities, water and food</a:t>
            </a:r>
          </a:p>
          <a:p>
            <a:pPr lvl="1" algn="l" fontAlgn="base">
              <a:lnSpc>
                <a:spcPct val="100000"/>
              </a:lnSpc>
              <a:spcBef>
                <a:spcPct val="50000"/>
              </a:spcBef>
              <a:spcAft>
                <a:spcPct val="0"/>
              </a:spcAft>
              <a:buFontTx/>
              <a:buChar char="•"/>
            </a:pPr>
            <a:r>
              <a:rPr lang="en-US" altLang="en-US" sz="2800" dirty="0"/>
              <a:t>Frequently misplacing or losing personal items</a:t>
            </a:r>
          </a:p>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26</a:t>
            </a:fld>
            <a:endParaRPr lang="en-US"/>
          </a:p>
        </p:txBody>
      </p:sp>
    </p:spTree>
    <p:extLst>
      <p:ext uri="{BB962C8B-B14F-4D97-AF65-F5344CB8AC3E}">
        <p14:creationId xmlns:p14="http://schemas.microsoft.com/office/powerpoint/2010/main" val="35944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600" dirty="0"/>
              <a:t>Obtaining an individual’s money or property by deceiving or enticing the individual or by forcing, compelling, or coercing the individual to give, sell at less than fair market value, or in other ways convey money or property against his or her will without his or her </a:t>
            </a:r>
            <a:r>
              <a:rPr lang="en-US" sz="2600" b="1" dirty="0"/>
              <a:t>informed</a:t>
            </a:r>
            <a:r>
              <a:rPr lang="en-US" sz="2600" dirty="0"/>
              <a:t> consent. </a:t>
            </a:r>
          </a:p>
          <a:p>
            <a:pPr lvl="1"/>
            <a:endParaRPr lang="en-US" sz="2600" dirty="0"/>
          </a:p>
          <a:p>
            <a:pPr lvl="1"/>
            <a:r>
              <a:rPr lang="en-US" sz="2600" dirty="0"/>
              <a:t>The substantial failure or neglect of a fiscal agent to fulfill his or her responsibilities. </a:t>
            </a:r>
          </a:p>
          <a:p>
            <a:pPr lvl="1"/>
            <a:endParaRPr lang="en-US" sz="2600" dirty="0"/>
          </a:p>
          <a:p>
            <a:pPr lvl="1"/>
            <a:r>
              <a:rPr lang="en-US" sz="2600" dirty="0"/>
              <a:t>Theft, Forgery, Financial card crimes, Identity theft.</a:t>
            </a:r>
          </a:p>
          <a:p>
            <a:endParaRPr lang="en-US" dirty="0"/>
          </a:p>
          <a:p>
            <a:endParaRPr lang="en-US" dirty="0"/>
          </a:p>
          <a:p>
            <a:r>
              <a:rPr lang="en-US" dirty="0"/>
              <a:t>Talk more in detail about signs of financial exploitation</a:t>
            </a:r>
          </a:p>
          <a:p>
            <a:r>
              <a:rPr lang="en-US" dirty="0"/>
              <a:t>Financial Exploitation often leads into the other areas, abuse, neglect and self neglect, it is the second highest reported and investigated.</a:t>
            </a:r>
          </a:p>
          <a:p>
            <a:r>
              <a:rPr lang="en-US" dirty="0"/>
              <a:t>Additional warning signs</a:t>
            </a:r>
          </a:p>
          <a:p>
            <a:r>
              <a:rPr lang="en-US" dirty="0"/>
              <a:t>A lack of amenities in the elderly patient’s home that they can clearly afford</a:t>
            </a:r>
          </a:p>
          <a:p>
            <a:r>
              <a:rPr lang="en-US" dirty="0"/>
              <a:t>Having the elderly person provide excessive gifts or monetary reimbursement in exchange for care or companionship</a:t>
            </a:r>
          </a:p>
          <a:p>
            <a:r>
              <a:rPr lang="en-US" dirty="0"/>
              <a:t>The caregiver has control over the elderly person’s finances but is unwilling or unable to provide for the needs of the elderly person</a:t>
            </a:r>
          </a:p>
          <a:p>
            <a:r>
              <a:rPr lang="en-US" dirty="0"/>
              <a:t>An inability on the part of the elderly person to understand what financial transactions mean</a:t>
            </a:r>
          </a:p>
          <a:p>
            <a:endParaRPr lang="en-US" dirty="0"/>
          </a:p>
          <a:p>
            <a:endParaRPr lang="en-US" dirty="0"/>
          </a:p>
          <a:p>
            <a:r>
              <a:rPr lang="en-US" dirty="0"/>
              <a:t>Research suggests:</a:t>
            </a:r>
          </a:p>
          <a:p>
            <a:r>
              <a:rPr lang="en-US" dirty="0"/>
              <a:t>Only about one out of every 14 incidents of elder abuse (including self-neglect) in domestic settings actually come to the attention of local or state authorities.</a:t>
            </a:r>
          </a:p>
          <a:p>
            <a:r>
              <a:rPr lang="en-US" dirty="0"/>
              <a:t>Only one out of every 25 cases of financial exploitation are reported. These unreported incidents would increase the amount to 5 million victims of financial exploitation per year (2).</a:t>
            </a:r>
          </a:p>
          <a:p>
            <a:r>
              <a:rPr lang="en-US" dirty="0"/>
              <a:t>Another study out of the National Elder Abuse Incidence Study indicated that about 20 percent of cases of neglect, exploitation, abuse or self-neglect are reported.</a:t>
            </a:r>
          </a:p>
          <a:p>
            <a:r>
              <a:rPr lang="en-US" dirty="0"/>
              <a:t>In 1996, about 450,000 US adults who were 60 years of age or older suffered from some kind of abuse or neglect in home settings. When cases of self-neglect were factored in, the incidence of elder abuse rose to about 551,000 cases, according to the National Elder Abuse Incidence Study.</a:t>
            </a:r>
          </a:p>
          <a:p>
            <a:r>
              <a:rPr lang="en-US" dirty="0"/>
              <a:t>According to Long-Term Care Ombudsman programs in 2003, there were more than 20 thousand complaints of exploitation, neglect and abuse coming from nursing homes and assisted living facilities. The most common type of abuse reported was physical abuse.</a:t>
            </a:r>
          </a:p>
          <a:p>
            <a:r>
              <a:rPr lang="en-US" dirty="0"/>
              <a:t>The most recent studies indicate that 7-10 percent of the elderly suffered from at least one episode of abuse within the past year. Ten percent were cases unrelated to financial exploitation.</a:t>
            </a:r>
          </a:p>
          <a:p>
            <a:endParaRPr lang="en-US" dirty="0"/>
          </a:p>
          <a:p>
            <a:r>
              <a:rPr lang="en-US" dirty="0"/>
              <a:t>There were much higher investigation rates in states that require mandatory reporting by doctors, nurses and other health professionals. This was based on a report out of the American Journal of Public Health in 2003. In the year 2000, each state was asked to state the number of elder abuse cases for which the most recent data were available. The total number of cases was about 472,000.</a:t>
            </a:r>
          </a:p>
          <a:p>
            <a:endParaRPr lang="en-US" dirty="0"/>
          </a:p>
          <a:p>
            <a:r>
              <a:rPr lang="en-US" dirty="0"/>
              <a:t>The 2010 census shed further light on the problem. According to the census report, about 13 percent of the population was found to be older than 65 years of age. This is the greatest proportion of people in that age group since the census was taken. This number is expected to rise as the Baby Boomers age.</a:t>
            </a:r>
          </a:p>
          <a:p>
            <a:endParaRPr lang="en-US" dirty="0"/>
          </a:p>
          <a:p>
            <a:r>
              <a:rPr lang="en-US" dirty="0"/>
              <a:t>By 2050, 20 percent of all people will be 65 years of age or older. The population group growing the fastest included those who were older than 85 years of age. In 2010, there were about 5.8 million people older than 85 years of age. This number is projected to increase to 19 million by the year 2050.</a:t>
            </a:r>
          </a:p>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27</a:t>
            </a:fld>
            <a:endParaRPr lang="en-US"/>
          </a:p>
        </p:txBody>
      </p:sp>
    </p:spTree>
    <p:extLst>
      <p:ext uri="{BB962C8B-B14F-4D97-AF65-F5344CB8AC3E}">
        <p14:creationId xmlns:p14="http://schemas.microsoft.com/office/powerpoint/2010/main" val="1802837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28</a:t>
            </a:fld>
            <a:endParaRPr lang="en-US"/>
          </a:p>
        </p:txBody>
      </p:sp>
    </p:spTree>
    <p:extLst>
      <p:ext uri="{BB962C8B-B14F-4D97-AF65-F5344CB8AC3E}">
        <p14:creationId xmlns:p14="http://schemas.microsoft.com/office/powerpoint/2010/main" val="7601067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57066" indent="-291179">
              <a:defRPr>
                <a:solidFill>
                  <a:schemeClr val="tx1"/>
                </a:solidFill>
                <a:latin typeface="Century Gothic" panose="020B0502020202020204" pitchFamily="34" charset="0"/>
              </a:defRPr>
            </a:lvl2pPr>
            <a:lvl3pPr marL="1164717" indent="-232943">
              <a:defRPr>
                <a:solidFill>
                  <a:schemeClr val="tx1"/>
                </a:solidFill>
                <a:latin typeface="Century Gothic" panose="020B0502020202020204" pitchFamily="34" charset="0"/>
              </a:defRPr>
            </a:lvl3pPr>
            <a:lvl4pPr marL="1630604" indent="-232943">
              <a:defRPr>
                <a:solidFill>
                  <a:schemeClr val="tx1"/>
                </a:solidFill>
                <a:latin typeface="Century Gothic" panose="020B0502020202020204" pitchFamily="34" charset="0"/>
              </a:defRPr>
            </a:lvl4pPr>
            <a:lvl5pPr marL="2096491" indent="-232943">
              <a:defRPr>
                <a:solidFill>
                  <a:schemeClr val="tx1"/>
                </a:solidFill>
                <a:latin typeface="Century Gothic" panose="020B0502020202020204" pitchFamily="34" charset="0"/>
              </a:defRPr>
            </a:lvl5pPr>
            <a:lvl6pPr marL="2562377" indent="-232943" eaLnBrk="0" fontAlgn="base" hangingPunct="0">
              <a:spcBef>
                <a:spcPct val="0"/>
              </a:spcBef>
              <a:spcAft>
                <a:spcPct val="0"/>
              </a:spcAft>
              <a:defRPr>
                <a:solidFill>
                  <a:schemeClr val="tx1"/>
                </a:solidFill>
                <a:latin typeface="Century Gothic" panose="020B0502020202020204" pitchFamily="34" charset="0"/>
              </a:defRPr>
            </a:lvl6pPr>
            <a:lvl7pPr marL="3028264" indent="-232943" eaLnBrk="0" fontAlgn="base" hangingPunct="0">
              <a:spcBef>
                <a:spcPct val="0"/>
              </a:spcBef>
              <a:spcAft>
                <a:spcPct val="0"/>
              </a:spcAft>
              <a:defRPr>
                <a:solidFill>
                  <a:schemeClr val="tx1"/>
                </a:solidFill>
                <a:latin typeface="Century Gothic" panose="020B0502020202020204" pitchFamily="34" charset="0"/>
              </a:defRPr>
            </a:lvl7pPr>
            <a:lvl8pPr marL="3494151" indent="-232943" eaLnBrk="0" fontAlgn="base" hangingPunct="0">
              <a:spcBef>
                <a:spcPct val="0"/>
              </a:spcBef>
              <a:spcAft>
                <a:spcPct val="0"/>
              </a:spcAft>
              <a:defRPr>
                <a:solidFill>
                  <a:schemeClr val="tx1"/>
                </a:solidFill>
                <a:latin typeface="Century Gothic" panose="020B0502020202020204" pitchFamily="34" charset="0"/>
              </a:defRPr>
            </a:lvl8pPr>
            <a:lvl9pPr marL="3960038" indent="-232943"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1A03655D-B321-4B85-9484-D30095AF6953}" type="slidenum">
              <a:rPr lang="en-US" altLang="en-US" b="1" smtClean="0">
                <a:latin typeface="Arial" panose="020B0604020202020204" pitchFamily="34" charset="0"/>
              </a:rPr>
              <a:pPr fontAlgn="base">
                <a:spcBef>
                  <a:spcPct val="0"/>
                </a:spcBef>
                <a:spcAft>
                  <a:spcPct val="0"/>
                </a:spcAft>
              </a:pPr>
              <a:t>30</a:t>
            </a:fld>
            <a:endParaRPr lang="en-US" altLang="en-US" b="1" dirty="0">
              <a:latin typeface="Arial" panose="020B0604020202020204" pitchFamily="34" charset="0"/>
            </a:endParaRPr>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000" dirty="0"/>
          </a:p>
        </p:txBody>
      </p:sp>
    </p:spTree>
    <p:extLst>
      <p:ext uri="{BB962C8B-B14F-4D97-AF65-F5344CB8AC3E}">
        <p14:creationId xmlns:p14="http://schemas.microsoft.com/office/powerpoint/2010/main" val="19733258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57066" indent="-291179">
              <a:defRPr>
                <a:solidFill>
                  <a:schemeClr val="tx1"/>
                </a:solidFill>
                <a:latin typeface="Century Gothic" panose="020B0502020202020204" pitchFamily="34" charset="0"/>
              </a:defRPr>
            </a:lvl2pPr>
            <a:lvl3pPr marL="1164717" indent="-232943">
              <a:defRPr>
                <a:solidFill>
                  <a:schemeClr val="tx1"/>
                </a:solidFill>
                <a:latin typeface="Century Gothic" panose="020B0502020202020204" pitchFamily="34" charset="0"/>
              </a:defRPr>
            </a:lvl3pPr>
            <a:lvl4pPr marL="1630604" indent="-232943">
              <a:defRPr>
                <a:solidFill>
                  <a:schemeClr val="tx1"/>
                </a:solidFill>
                <a:latin typeface="Century Gothic" panose="020B0502020202020204" pitchFamily="34" charset="0"/>
              </a:defRPr>
            </a:lvl4pPr>
            <a:lvl5pPr marL="2096491" indent="-232943">
              <a:defRPr>
                <a:solidFill>
                  <a:schemeClr val="tx1"/>
                </a:solidFill>
                <a:latin typeface="Century Gothic" panose="020B0502020202020204" pitchFamily="34" charset="0"/>
              </a:defRPr>
            </a:lvl5pPr>
            <a:lvl6pPr marL="2562377" indent="-232943" eaLnBrk="0" fontAlgn="base" hangingPunct="0">
              <a:spcBef>
                <a:spcPct val="0"/>
              </a:spcBef>
              <a:spcAft>
                <a:spcPct val="0"/>
              </a:spcAft>
              <a:defRPr>
                <a:solidFill>
                  <a:schemeClr val="tx1"/>
                </a:solidFill>
                <a:latin typeface="Century Gothic" panose="020B0502020202020204" pitchFamily="34" charset="0"/>
              </a:defRPr>
            </a:lvl6pPr>
            <a:lvl7pPr marL="3028264" indent="-232943" eaLnBrk="0" fontAlgn="base" hangingPunct="0">
              <a:spcBef>
                <a:spcPct val="0"/>
              </a:spcBef>
              <a:spcAft>
                <a:spcPct val="0"/>
              </a:spcAft>
              <a:defRPr>
                <a:solidFill>
                  <a:schemeClr val="tx1"/>
                </a:solidFill>
                <a:latin typeface="Century Gothic" panose="020B0502020202020204" pitchFamily="34" charset="0"/>
              </a:defRPr>
            </a:lvl7pPr>
            <a:lvl8pPr marL="3494151" indent="-232943" eaLnBrk="0" fontAlgn="base" hangingPunct="0">
              <a:spcBef>
                <a:spcPct val="0"/>
              </a:spcBef>
              <a:spcAft>
                <a:spcPct val="0"/>
              </a:spcAft>
              <a:defRPr>
                <a:solidFill>
                  <a:schemeClr val="tx1"/>
                </a:solidFill>
                <a:latin typeface="Century Gothic" panose="020B0502020202020204" pitchFamily="34" charset="0"/>
              </a:defRPr>
            </a:lvl8pPr>
            <a:lvl9pPr marL="3960038" indent="-232943"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5CED67CC-E242-401C-967F-B85A42F839BC}" type="slidenum">
              <a:rPr lang="en-US" altLang="en-US" b="1" smtClean="0">
                <a:latin typeface="Arial" panose="020B0604020202020204" pitchFamily="34" charset="0"/>
              </a:rPr>
              <a:pPr fontAlgn="base">
                <a:spcBef>
                  <a:spcPct val="0"/>
                </a:spcBef>
                <a:spcAft>
                  <a:spcPct val="0"/>
                </a:spcAft>
              </a:pPr>
              <a:t>31</a:t>
            </a:fld>
            <a:endParaRPr lang="en-US" altLang="en-US" b="1" dirty="0">
              <a:latin typeface="Arial" panose="020B0604020202020204" pitchFamily="34" charset="0"/>
            </a:endParaRPr>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000" dirty="0"/>
          </a:p>
        </p:txBody>
      </p:sp>
    </p:spTree>
    <p:extLst>
      <p:ext uri="{BB962C8B-B14F-4D97-AF65-F5344CB8AC3E}">
        <p14:creationId xmlns:p14="http://schemas.microsoft.com/office/powerpoint/2010/main" val="8316342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32</a:t>
            </a:fld>
            <a:endParaRPr lang="en-US"/>
          </a:p>
        </p:txBody>
      </p:sp>
    </p:spTree>
    <p:extLst>
      <p:ext uri="{BB962C8B-B14F-4D97-AF65-F5344CB8AC3E}">
        <p14:creationId xmlns:p14="http://schemas.microsoft.com/office/powerpoint/2010/main" val="11529097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medical conditions does the client have?</a:t>
            </a:r>
          </a:p>
          <a:p>
            <a:r>
              <a:rPr lang="en-US" dirty="0"/>
              <a:t>Is the client malnourished?</a:t>
            </a:r>
          </a:p>
          <a:p>
            <a:r>
              <a:rPr lang="en-US" dirty="0"/>
              <a:t>Does the client have open wounds</a:t>
            </a:r>
          </a:p>
          <a:p>
            <a:endParaRPr lang="en-US" dirty="0"/>
          </a:p>
          <a:p>
            <a:endParaRPr lang="en-US" dirty="0"/>
          </a:p>
          <a:p>
            <a:pPr>
              <a:defRPr/>
            </a:pPr>
            <a:r>
              <a:rPr lang="en-US" dirty="0"/>
              <a:t>Is the client refusing care?</a:t>
            </a:r>
          </a:p>
          <a:p>
            <a:pPr>
              <a:defRPr/>
            </a:pPr>
            <a:r>
              <a:rPr lang="en-US" dirty="0"/>
              <a:t>Is the client Med compliant?</a:t>
            </a:r>
          </a:p>
          <a:p>
            <a:pPr>
              <a:defRPr/>
            </a:pPr>
            <a:r>
              <a:rPr lang="en-US" dirty="0"/>
              <a:t>What is the clients hygiene like?</a:t>
            </a:r>
          </a:p>
          <a:p>
            <a:pPr>
              <a:defRPr/>
            </a:pPr>
            <a:r>
              <a:rPr lang="en-US" dirty="0"/>
              <a:t>Is client dehydrated</a:t>
            </a:r>
          </a:p>
          <a:p>
            <a:pPr>
              <a:defRPr/>
            </a:pPr>
            <a:r>
              <a:rPr lang="en-US" dirty="0"/>
              <a:t>Does the client wander?</a:t>
            </a:r>
          </a:p>
          <a:p>
            <a:pPr>
              <a:defRPr/>
            </a:pPr>
            <a:r>
              <a:rPr lang="en-US" dirty="0"/>
              <a:t>Does the client have an untreated illness causing immediate risk?</a:t>
            </a:r>
          </a:p>
          <a:p>
            <a:pPr>
              <a:defRPr/>
            </a:pPr>
            <a:endParaRPr lang="en-US" dirty="0"/>
          </a:p>
          <a:p>
            <a:pPr>
              <a:defRPr/>
            </a:pPr>
            <a:r>
              <a:rPr lang="en-US" dirty="0"/>
              <a:t>What is the condition of the residence?</a:t>
            </a:r>
          </a:p>
          <a:p>
            <a:pPr>
              <a:defRPr/>
            </a:pPr>
            <a:r>
              <a:rPr lang="en-US" dirty="0"/>
              <a:t>Does the client have electricity/gas/heating or cooling?</a:t>
            </a:r>
          </a:p>
          <a:p>
            <a:pPr>
              <a:defRPr/>
            </a:pPr>
            <a:r>
              <a:rPr lang="en-US" dirty="0"/>
              <a:t>Is the home cluttered and/or are there environmental hazards?</a:t>
            </a:r>
          </a:p>
          <a:p>
            <a:pPr>
              <a:defRPr/>
            </a:pPr>
            <a:r>
              <a:rPr lang="en-US" dirty="0"/>
              <a:t>Is there sanitary issues such as mold or feces? </a:t>
            </a:r>
          </a:p>
          <a:p>
            <a:pPr>
              <a:defRPr/>
            </a:pPr>
            <a:r>
              <a:rPr lang="en-US" dirty="0"/>
              <a:t>Home structural problems that impact immediate safety, Pests/animal infestations?</a:t>
            </a:r>
          </a:p>
          <a:p>
            <a:pPr>
              <a:defRPr/>
            </a:pPr>
            <a:endParaRPr lang="en-US" dirty="0"/>
          </a:p>
          <a:p>
            <a:pPr>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33</a:t>
            </a:fld>
            <a:endParaRPr lang="en-US" dirty="0"/>
          </a:p>
        </p:txBody>
      </p:sp>
    </p:spTree>
    <p:extLst>
      <p:ext uri="{BB962C8B-B14F-4D97-AF65-F5344CB8AC3E}">
        <p14:creationId xmlns:p14="http://schemas.microsoft.com/office/powerpoint/2010/main" val="2262050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assessments that you can use are:</a:t>
            </a:r>
          </a:p>
          <a:p>
            <a:r>
              <a:rPr lang="en-US" dirty="0"/>
              <a:t>Mini Mental Status Exam</a:t>
            </a:r>
          </a:p>
          <a:p>
            <a:r>
              <a:rPr lang="en-US" dirty="0"/>
              <a:t>ANT</a:t>
            </a:r>
          </a:p>
          <a:p>
            <a:r>
              <a:rPr lang="en-US" dirty="0"/>
              <a:t>Mini Cog including clock Test</a:t>
            </a:r>
          </a:p>
          <a:p>
            <a:pPr lvl="2">
              <a:defRPr/>
            </a:pPr>
            <a:r>
              <a:rPr lang="en-US" altLang="en-US" sz="2000" dirty="0"/>
              <a:t>Alzheimer’s or Dementia</a:t>
            </a:r>
          </a:p>
          <a:p>
            <a:pPr lvl="2">
              <a:defRPr/>
            </a:pPr>
            <a:r>
              <a:rPr lang="en-US" altLang="en-US" sz="2000" dirty="0"/>
              <a:t>TBI</a:t>
            </a:r>
          </a:p>
          <a:p>
            <a:pPr lvl="2">
              <a:defRPr/>
            </a:pPr>
            <a:r>
              <a:rPr lang="en-US" altLang="en-US" sz="2000" dirty="0"/>
              <a:t>Developmental Disability</a:t>
            </a:r>
          </a:p>
          <a:p>
            <a:pPr>
              <a:defRPr/>
            </a:pPr>
            <a:r>
              <a:rPr lang="en-US" altLang="en-US" dirty="0"/>
              <a:t>or can you get this diagnosis</a:t>
            </a:r>
            <a:endParaRPr lang="en-US" dirty="0"/>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34</a:t>
            </a:fld>
            <a:endParaRPr lang="en-US" dirty="0"/>
          </a:p>
        </p:txBody>
      </p:sp>
    </p:spTree>
    <p:extLst>
      <p:ext uri="{BB962C8B-B14F-4D97-AF65-F5344CB8AC3E}">
        <p14:creationId xmlns:p14="http://schemas.microsoft.com/office/powerpoint/2010/main" val="627366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bwMode="auto">
          <a:xfrm>
            <a:off x="366713" y="706438"/>
            <a:ext cx="6303962" cy="35464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Rectangle 3"/>
          <p:cNvSpPr>
            <a:spLocks noGrp="1" noChangeArrowheads="1"/>
          </p:cNvSpPr>
          <p:nvPr>
            <p:ph type="body" idx="1"/>
          </p:nvPr>
        </p:nvSpPr>
        <p:spPr bwMode="auto">
          <a:xfrm>
            <a:off x="704112" y="4490032"/>
            <a:ext cx="5626520" cy="42543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latin typeface="Arial" panose="020B0604020202020204" pitchFamily="34" charset="0"/>
                <a:ea typeface="ＭＳ Ｐゴシック" panose="020B0600070205080204" pitchFamily="34" charset="-128"/>
              </a:rPr>
              <a:t>The brain has 100 billion neurons, brain cells that are constantly communicating. We are born with a full set of brain cells.</a:t>
            </a:r>
          </a:p>
          <a:p>
            <a:pPr eaLnBrk="1" hangingPunct="1">
              <a:spcBef>
                <a:spcPct val="0"/>
              </a:spcBef>
            </a:pPr>
            <a:endParaRPr lang="en-US" altLang="en-US" dirty="0">
              <a:latin typeface="Arial" panose="020B0604020202020204" pitchFamily="34" charset="0"/>
              <a:ea typeface="ＭＳ Ｐゴシック" panose="020B0600070205080204" pitchFamily="34" charset="-128"/>
            </a:endParaRPr>
          </a:p>
          <a:p>
            <a:pPr eaLnBrk="1" hangingPunct="1">
              <a:spcBef>
                <a:spcPct val="0"/>
              </a:spcBef>
            </a:pPr>
            <a:r>
              <a:rPr lang="en-US" altLang="en-US" dirty="0">
                <a:latin typeface="Arial" panose="020B0604020202020204" pitchFamily="34" charset="0"/>
                <a:ea typeface="ＭＳ Ｐゴシック" panose="020B0600070205080204" pitchFamily="34" charset="-128"/>
              </a:rPr>
              <a:t>Neurons are the chief type of cell destroyed by AD.</a:t>
            </a:r>
          </a:p>
        </p:txBody>
      </p:sp>
    </p:spTree>
    <p:extLst>
      <p:ext uri="{BB962C8B-B14F-4D97-AF65-F5344CB8AC3E}">
        <p14:creationId xmlns:p14="http://schemas.microsoft.com/office/powerpoint/2010/main" val="40669613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57066" indent="-291179">
              <a:defRPr>
                <a:solidFill>
                  <a:schemeClr val="tx1"/>
                </a:solidFill>
                <a:latin typeface="Century Gothic" panose="020B0502020202020204" pitchFamily="34" charset="0"/>
              </a:defRPr>
            </a:lvl2pPr>
            <a:lvl3pPr marL="1164717" indent="-232943">
              <a:defRPr>
                <a:solidFill>
                  <a:schemeClr val="tx1"/>
                </a:solidFill>
                <a:latin typeface="Century Gothic" panose="020B0502020202020204" pitchFamily="34" charset="0"/>
              </a:defRPr>
            </a:lvl3pPr>
            <a:lvl4pPr marL="1630604" indent="-232943">
              <a:defRPr>
                <a:solidFill>
                  <a:schemeClr val="tx1"/>
                </a:solidFill>
                <a:latin typeface="Century Gothic" panose="020B0502020202020204" pitchFamily="34" charset="0"/>
              </a:defRPr>
            </a:lvl4pPr>
            <a:lvl5pPr marL="2096491" indent="-232943">
              <a:defRPr>
                <a:solidFill>
                  <a:schemeClr val="tx1"/>
                </a:solidFill>
                <a:latin typeface="Century Gothic" panose="020B0502020202020204" pitchFamily="34" charset="0"/>
              </a:defRPr>
            </a:lvl5pPr>
            <a:lvl6pPr marL="2562377" indent="-232943" eaLnBrk="0" fontAlgn="base" hangingPunct="0">
              <a:spcBef>
                <a:spcPct val="0"/>
              </a:spcBef>
              <a:spcAft>
                <a:spcPct val="0"/>
              </a:spcAft>
              <a:defRPr>
                <a:solidFill>
                  <a:schemeClr val="tx1"/>
                </a:solidFill>
                <a:latin typeface="Century Gothic" panose="020B0502020202020204" pitchFamily="34" charset="0"/>
              </a:defRPr>
            </a:lvl6pPr>
            <a:lvl7pPr marL="3028264" indent="-232943" eaLnBrk="0" fontAlgn="base" hangingPunct="0">
              <a:spcBef>
                <a:spcPct val="0"/>
              </a:spcBef>
              <a:spcAft>
                <a:spcPct val="0"/>
              </a:spcAft>
              <a:defRPr>
                <a:solidFill>
                  <a:schemeClr val="tx1"/>
                </a:solidFill>
                <a:latin typeface="Century Gothic" panose="020B0502020202020204" pitchFamily="34" charset="0"/>
              </a:defRPr>
            </a:lvl7pPr>
            <a:lvl8pPr marL="3494151" indent="-232943" eaLnBrk="0" fontAlgn="base" hangingPunct="0">
              <a:spcBef>
                <a:spcPct val="0"/>
              </a:spcBef>
              <a:spcAft>
                <a:spcPct val="0"/>
              </a:spcAft>
              <a:defRPr>
                <a:solidFill>
                  <a:schemeClr val="tx1"/>
                </a:solidFill>
                <a:latin typeface="Century Gothic" panose="020B0502020202020204" pitchFamily="34" charset="0"/>
              </a:defRPr>
            </a:lvl8pPr>
            <a:lvl9pPr marL="3960038" indent="-232943"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4C94241E-94C3-4D25-9E8F-C5396C97730A}" type="slidenum">
              <a:rPr lang="en-US" altLang="en-US" b="1" smtClean="0">
                <a:latin typeface="Arial" panose="020B0604020202020204" pitchFamily="34" charset="0"/>
              </a:rPr>
              <a:pPr fontAlgn="base">
                <a:spcBef>
                  <a:spcPct val="0"/>
                </a:spcBef>
                <a:spcAft>
                  <a:spcPct val="0"/>
                </a:spcAft>
              </a:pPr>
              <a:t>35</a:t>
            </a:fld>
            <a:endParaRPr lang="en-US" altLang="en-US" b="1" dirty="0">
              <a:latin typeface="Arial" panose="020B0604020202020204" pitchFamily="34" charset="0"/>
            </a:endParaRPr>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000" dirty="0"/>
          </a:p>
        </p:txBody>
      </p:sp>
    </p:spTree>
    <p:extLst>
      <p:ext uri="{BB962C8B-B14F-4D97-AF65-F5344CB8AC3E}">
        <p14:creationId xmlns:p14="http://schemas.microsoft.com/office/powerpoint/2010/main" val="28369578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57066" indent="-291179">
              <a:defRPr>
                <a:solidFill>
                  <a:schemeClr val="tx1"/>
                </a:solidFill>
                <a:latin typeface="Century Gothic" panose="020B0502020202020204" pitchFamily="34" charset="0"/>
              </a:defRPr>
            </a:lvl2pPr>
            <a:lvl3pPr marL="1164717" indent="-232943">
              <a:defRPr>
                <a:solidFill>
                  <a:schemeClr val="tx1"/>
                </a:solidFill>
                <a:latin typeface="Century Gothic" panose="020B0502020202020204" pitchFamily="34" charset="0"/>
              </a:defRPr>
            </a:lvl3pPr>
            <a:lvl4pPr marL="1630604" indent="-232943">
              <a:defRPr>
                <a:solidFill>
                  <a:schemeClr val="tx1"/>
                </a:solidFill>
                <a:latin typeface="Century Gothic" panose="020B0502020202020204" pitchFamily="34" charset="0"/>
              </a:defRPr>
            </a:lvl4pPr>
            <a:lvl5pPr marL="2096491" indent="-232943">
              <a:defRPr>
                <a:solidFill>
                  <a:schemeClr val="tx1"/>
                </a:solidFill>
                <a:latin typeface="Century Gothic" panose="020B0502020202020204" pitchFamily="34" charset="0"/>
              </a:defRPr>
            </a:lvl5pPr>
            <a:lvl6pPr marL="2562377" indent="-232943" eaLnBrk="0" fontAlgn="base" hangingPunct="0">
              <a:spcBef>
                <a:spcPct val="0"/>
              </a:spcBef>
              <a:spcAft>
                <a:spcPct val="0"/>
              </a:spcAft>
              <a:defRPr>
                <a:solidFill>
                  <a:schemeClr val="tx1"/>
                </a:solidFill>
                <a:latin typeface="Century Gothic" panose="020B0502020202020204" pitchFamily="34" charset="0"/>
              </a:defRPr>
            </a:lvl6pPr>
            <a:lvl7pPr marL="3028264" indent="-232943" eaLnBrk="0" fontAlgn="base" hangingPunct="0">
              <a:spcBef>
                <a:spcPct val="0"/>
              </a:spcBef>
              <a:spcAft>
                <a:spcPct val="0"/>
              </a:spcAft>
              <a:defRPr>
                <a:solidFill>
                  <a:schemeClr val="tx1"/>
                </a:solidFill>
                <a:latin typeface="Century Gothic" panose="020B0502020202020204" pitchFamily="34" charset="0"/>
              </a:defRPr>
            </a:lvl7pPr>
            <a:lvl8pPr marL="3494151" indent="-232943" eaLnBrk="0" fontAlgn="base" hangingPunct="0">
              <a:spcBef>
                <a:spcPct val="0"/>
              </a:spcBef>
              <a:spcAft>
                <a:spcPct val="0"/>
              </a:spcAft>
              <a:defRPr>
                <a:solidFill>
                  <a:schemeClr val="tx1"/>
                </a:solidFill>
                <a:latin typeface="Century Gothic" panose="020B0502020202020204" pitchFamily="34" charset="0"/>
              </a:defRPr>
            </a:lvl8pPr>
            <a:lvl9pPr marL="3960038" indent="-232943"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F4AA0C9D-D2A6-40A6-BED9-9C4F517E45B5}" type="slidenum">
              <a:rPr lang="en-US" altLang="en-US" b="1" smtClean="0">
                <a:latin typeface="Arial" panose="020B0604020202020204" pitchFamily="34" charset="0"/>
              </a:rPr>
              <a:pPr fontAlgn="base">
                <a:spcBef>
                  <a:spcPct val="0"/>
                </a:spcBef>
                <a:spcAft>
                  <a:spcPct val="0"/>
                </a:spcAft>
              </a:pPr>
              <a:t>36</a:t>
            </a:fld>
            <a:endParaRPr lang="en-US" altLang="en-US" b="1" dirty="0">
              <a:latin typeface="Arial" panose="020B0604020202020204" pitchFamily="34" charset="0"/>
            </a:endParaRPr>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000" dirty="0"/>
          </a:p>
        </p:txBody>
      </p:sp>
    </p:spTree>
    <p:extLst>
      <p:ext uri="{BB962C8B-B14F-4D97-AF65-F5344CB8AC3E}">
        <p14:creationId xmlns:p14="http://schemas.microsoft.com/office/powerpoint/2010/main" val="4266944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a:t>
            </a:r>
            <a:r>
              <a:rPr lang="en-US" baseline="0" dirty="0"/>
              <a:t> overview of the APS process:</a:t>
            </a:r>
          </a:p>
          <a:p>
            <a:r>
              <a:rPr lang="en-US" baseline="0" dirty="0"/>
              <a:t>Referrals are received – APS decides whether the cases will require an investigation or outreach for services or No action.  **Referrals to APS are Confidential – by law cannot release reporter and cannot release information about what is found during investigation of a case.</a:t>
            </a:r>
          </a:p>
          <a:p>
            <a:r>
              <a:rPr lang="en-US" baseline="0" dirty="0"/>
              <a:t>Investigations – APS staff will obtain collateral information from known supports, medical and other professional contacts to obtain information on person’s history, risks, and perceived competence.  Staff will make a face to face visit with the client and interview the subject to obtain their perspective of what they want and need/ determine safety risks/ assess their decisional capacity. </a:t>
            </a:r>
          </a:p>
          <a:p>
            <a:r>
              <a:rPr lang="en-US" baseline="0" dirty="0"/>
              <a:t>As a result of the assessment, the </a:t>
            </a:r>
            <a:r>
              <a:rPr lang="en-US" baseline="0" dirty="0" err="1"/>
              <a:t>sw</a:t>
            </a:r>
            <a:r>
              <a:rPr lang="en-US" baseline="0" dirty="0"/>
              <a:t> will work to link the person with services that will mitigate the safety risks .  These are generally referred to as protective services…</a:t>
            </a:r>
            <a:endParaRPr lang="en-US" dirty="0"/>
          </a:p>
        </p:txBody>
      </p:sp>
      <p:sp>
        <p:nvSpPr>
          <p:cNvPr id="4" name="Slide Number Placeholder 3"/>
          <p:cNvSpPr>
            <a:spLocks noGrp="1"/>
          </p:cNvSpPr>
          <p:nvPr>
            <p:ph type="sldNum" sz="quarter" idx="10"/>
          </p:nvPr>
        </p:nvSpPr>
        <p:spPr/>
        <p:txBody>
          <a:bodyPr/>
          <a:lstStyle/>
          <a:p>
            <a:fld id="{F570571B-3FAC-478A-9D7E-AB097754A6A4}" type="slidenum">
              <a:rPr lang="en-US" smtClean="0"/>
              <a:t>38</a:t>
            </a:fld>
            <a:endParaRPr lang="en-US"/>
          </a:p>
        </p:txBody>
      </p:sp>
    </p:spTree>
    <p:extLst>
      <p:ext uri="{BB962C8B-B14F-4D97-AF65-F5344CB8AC3E}">
        <p14:creationId xmlns:p14="http://schemas.microsoft.com/office/powerpoint/2010/main" val="20410262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agency worker reasonably believes that one of the following actions is necessary and meets the applicable statutory standards AND the agency believes it needs assistance from law enforcement due to concerns such as the safety of the worker, custody issues, difficulty of transportation, etc. </a:t>
            </a:r>
          </a:p>
          <a:p>
            <a:r>
              <a:rPr lang="en-US" dirty="0"/>
              <a:t>An emergency detention (either the elder or the alleged perpetrator) pursuant to §51.15;</a:t>
            </a:r>
          </a:p>
          <a:p>
            <a:r>
              <a:rPr lang="en-US" dirty="0"/>
              <a:t>Services to treat emergent needs related to alcohol abuse (of either the elder or the alleged perpetrator pursuant to §51.45 (11)(b);</a:t>
            </a:r>
          </a:p>
          <a:p>
            <a:r>
              <a:rPr lang="en-US" dirty="0"/>
              <a:t>Emergency protective services (of either the elder or the alleged perpetrator) pursuant to § 55.13; or </a:t>
            </a:r>
          </a:p>
          <a:p>
            <a:r>
              <a:rPr lang="en-US" dirty="0"/>
              <a:t>An emergency protective placement (of either the elder or the alleged perpetrator) pursuant to § 55.135.</a:t>
            </a:r>
          </a:p>
          <a:p>
            <a:r>
              <a:rPr lang="en-US" dirty="0"/>
              <a:t>An individual –at-risk restraining order, pursuant to §813.123. (NOTE: this may be to restrain interference with an agency response or to restrain certain abusive behaviors.)</a:t>
            </a:r>
          </a:p>
          <a:p>
            <a:r>
              <a:rPr lang="en-US" dirty="0"/>
              <a:t>Transporting the elder for performance of a medical examination, pursuant to § 46.90 (5)(</a:t>
            </a:r>
            <a:r>
              <a:rPr lang="en-US" dirty="0" err="1"/>
              <a:t>br</a:t>
            </a:r>
            <a:r>
              <a:rPr lang="en-US" dirty="0"/>
              <a:t>)  and §55.043 (2) (a).</a:t>
            </a:r>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40</a:t>
            </a:fld>
            <a:endParaRPr lang="en-US" dirty="0"/>
          </a:p>
        </p:txBody>
      </p:sp>
    </p:spTree>
    <p:extLst>
      <p:ext uri="{BB962C8B-B14F-4D97-AF65-F5344CB8AC3E}">
        <p14:creationId xmlns:p14="http://schemas.microsoft.com/office/powerpoint/2010/main" val="25188270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41</a:t>
            </a:fld>
            <a:endParaRPr lang="en-US"/>
          </a:p>
        </p:txBody>
      </p:sp>
    </p:spTree>
    <p:extLst>
      <p:ext uri="{BB962C8B-B14F-4D97-AF65-F5344CB8AC3E}">
        <p14:creationId xmlns:p14="http://schemas.microsoft.com/office/powerpoint/2010/main" val="12667506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Help gain entry</a:t>
            </a:r>
          </a:p>
          <a:p>
            <a:endParaRPr lang="en-US" dirty="0"/>
          </a:p>
          <a:p>
            <a:r>
              <a:rPr lang="en-US" dirty="0"/>
              <a:t>Safety concerns for the elder, Secure the scene </a:t>
            </a:r>
          </a:p>
          <a:p>
            <a:endParaRPr lang="en-US" dirty="0"/>
          </a:p>
          <a:p>
            <a:r>
              <a:rPr lang="en-US" dirty="0"/>
              <a:t>Welfare check. </a:t>
            </a:r>
          </a:p>
          <a:p>
            <a:endParaRPr lang="en-US" dirty="0"/>
          </a:p>
          <a:p>
            <a:r>
              <a:rPr lang="en-US" dirty="0"/>
              <a:t>Escort of worker</a:t>
            </a:r>
          </a:p>
          <a:p>
            <a:r>
              <a:rPr lang="en-US" dirty="0"/>
              <a:t>Elder requests law enforcement involvement </a:t>
            </a:r>
          </a:p>
          <a:p>
            <a:r>
              <a:rPr lang="en-US" dirty="0"/>
              <a:t>Do Mandatory arrest for domestic violence 968.075. Explain mandatory arrest criteria.</a:t>
            </a:r>
          </a:p>
          <a:p>
            <a:r>
              <a:rPr lang="en-US" dirty="0"/>
              <a:t>	a.  Probable cause: It is Domestic Abuse- Intentional pain, injury, illness, impair victim’s physical condition, sexual assault – 1st, 2nd, 3rd degree, sexual contact with use of or threat of force or violence, coercion, without consent (in condition of being unable to understand or assess situation), or threat of above. </a:t>
            </a:r>
          </a:p>
          <a:p>
            <a:pPr marL="232943" indent="-232943">
              <a:buAutoNum type="alphaLcPeriod" startAt="2"/>
            </a:pPr>
            <a:r>
              <a:rPr lang="en-US" dirty="0"/>
              <a:t>Domestic Relationship – Spouse/ former spouse, adult residing or formerly resided </a:t>
            </a:r>
          </a:p>
          <a:p>
            <a:r>
              <a:rPr lang="en-US" dirty="0"/>
              <a:t>together, adult with whom there is a child or children in common, adult family member. </a:t>
            </a:r>
          </a:p>
          <a:p>
            <a:r>
              <a:rPr lang="en-US" dirty="0"/>
              <a:t>c. Likelihood of continued abuse.</a:t>
            </a:r>
          </a:p>
          <a:p>
            <a:endParaRPr lang="en-US" dirty="0"/>
          </a:p>
          <a:p>
            <a:r>
              <a:rPr lang="en-US" dirty="0"/>
              <a:t>8.</a:t>
            </a:r>
          </a:p>
          <a:p>
            <a:pPr>
              <a:defRPr/>
            </a:pPr>
            <a:r>
              <a:rPr lang="en-US" dirty="0"/>
              <a:t>a.  Threats to kill</a:t>
            </a:r>
          </a:p>
          <a:p>
            <a:pPr>
              <a:defRPr/>
            </a:pPr>
            <a:r>
              <a:rPr lang="en-US" dirty="0"/>
              <a:t>	b.  Weapons and threats to use</a:t>
            </a:r>
          </a:p>
          <a:p>
            <a:pPr>
              <a:defRPr/>
            </a:pPr>
            <a:r>
              <a:rPr lang="en-US" dirty="0"/>
              <a:t>	c.  Violation of restraining order</a:t>
            </a:r>
          </a:p>
          <a:p>
            <a:pPr>
              <a:defRPr/>
            </a:pPr>
            <a:r>
              <a:rPr lang="en-US" dirty="0"/>
              <a:t>	d.  History of violence by perpetrator</a:t>
            </a:r>
          </a:p>
          <a:p>
            <a:pPr>
              <a:defRPr/>
            </a:pPr>
            <a:r>
              <a:rPr lang="en-US" dirty="0"/>
              <a:t>	e.  Victim planning to leave or has left</a:t>
            </a:r>
          </a:p>
          <a:p>
            <a:pPr>
              <a:defRPr/>
            </a:pPr>
            <a:r>
              <a:rPr lang="en-US" dirty="0"/>
              <a:t>	f.   Increasing severity of violence</a:t>
            </a:r>
          </a:p>
          <a:p>
            <a:pPr>
              <a:defRPr/>
            </a:pPr>
            <a:r>
              <a:rPr lang="en-US" dirty="0"/>
              <a:t>	g.  Use of intoxicants, substance or drug use</a:t>
            </a:r>
          </a:p>
          <a:p>
            <a:endParaRPr lang="en-US" dirty="0"/>
          </a:p>
          <a:p>
            <a:endParaRPr lang="en-US" dirty="0"/>
          </a:p>
          <a:p>
            <a:r>
              <a:rPr lang="en-US" dirty="0"/>
              <a:t>Consider vulnerability of the adult, </a:t>
            </a:r>
          </a:p>
          <a:p>
            <a:r>
              <a:rPr lang="en-US" dirty="0"/>
              <a:t>Do an Emergency Detention under </a:t>
            </a:r>
            <a:r>
              <a:rPr lang="en-US" dirty="0" err="1"/>
              <a:t>Chpt</a:t>
            </a:r>
            <a:r>
              <a:rPr lang="en-US" dirty="0"/>
              <a:t>. 51</a:t>
            </a:r>
          </a:p>
          <a:p>
            <a:r>
              <a:rPr lang="en-US" dirty="0"/>
              <a:t>Enforce violation of a restraining order</a:t>
            </a:r>
          </a:p>
          <a:p>
            <a:pPr marL="524123" indent="-524123">
              <a:buFont typeface="+mj-lt"/>
              <a:buAutoNum type="arabicPeriod" startAt="10"/>
              <a:defRPr/>
            </a:pPr>
            <a:r>
              <a:rPr lang="en-US" b="1" u="sng" dirty="0"/>
              <a:t>Keep the peace</a:t>
            </a:r>
          </a:p>
          <a:p>
            <a:pPr>
              <a:defRPr/>
            </a:pPr>
            <a:endParaRPr lang="en-US" sz="200" b="1" u="sng" dirty="0"/>
          </a:p>
          <a:p>
            <a:pPr marL="465887" indent="-465887">
              <a:buFont typeface="+mj-lt"/>
              <a:buAutoNum type="arabicPeriod" startAt="11"/>
              <a:defRPr/>
            </a:pPr>
            <a:r>
              <a:rPr lang="en-US" b="1" u="sng" dirty="0"/>
              <a:t>Remove trespasser </a:t>
            </a:r>
          </a:p>
          <a:p>
            <a:pPr>
              <a:defRPr/>
            </a:pPr>
            <a:endParaRPr lang="en-US" sz="200" b="1" u="sng" dirty="0"/>
          </a:p>
          <a:p>
            <a:pPr marL="524123" indent="-524123">
              <a:buFont typeface="+mj-lt"/>
              <a:buAutoNum type="arabicPeriod" startAt="12"/>
              <a:defRPr/>
            </a:pPr>
            <a:r>
              <a:rPr lang="en-US" b="1" u="sng" dirty="0"/>
              <a:t>Investigate a crime scene.</a:t>
            </a:r>
          </a:p>
          <a:p>
            <a:pPr>
              <a:defRPr/>
            </a:pPr>
            <a:endParaRPr lang="en-US" sz="200" b="1" u="sng" dirty="0"/>
          </a:p>
          <a:p>
            <a:pPr marL="524123" indent="-524123">
              <a:buFont typeface="+mj-lt"/>
              <a:buAutoNum type="arabicPeriod" startAt="13"/>
              <a:defRPr/>
            </a:pPr>
            <a:r>
              <a:rPr lang="en-US" b="1" u="sng" dirty="0"/>
              <a:t>Develop probable cause and if possible arrest perpetrator</a:t>
            </a:r>
          </a:p>
          <a:p>
            <a:pPr>
              <a:defRPr/>
            </a:pPr>
            <a:endParaRPr lang="en-US" sz="200" b="1" u="sng" dirty="0"/>
          </a:p>
          <a:p>
            <a:pPr marL="524123" indent="-524123">
              <a:buFont typeface="+mj-lt"/>
              <a:buAutoNum type="arabicPeriod" startAt="13"/>
              <a:defRPr/>
            </a:pPr>
            <a:r>
              <a:rPr lang="en-US" b="1" u="sng" dirty="0"/>
              <a:t>Provide immediate and short term protection for the victim.</a:t>
            </a:r>
          </a:p>
          <a:p>
            <a:pPr>
              <a:defRPr/>
            </a:pPr>
            <a:endParaRPr lang="en-US" sz="200" b="1" u="sng" dirty="0"/>
          </a:p>
          <a:p>
            <a:pPr marL="524123" indent="-524123">
              <a:buFont typeface="+mj-lt"/>
              <a:buAutoNum type="arabicPeriod" startAt="14"/>
              <a:defRPr/>
            </a:pPr>
            <a:r>
              <a:rPr lang="en-US" b="1" u="sng" dirty="0"/>
              <a:t>Assist with Emergency Detention – Under Chapter 55.</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42</a:t>
            </a:fld>
            <a:endParaRPr lang="en-US" dirty="0"/>
          </a:p>
        </p:txBody>
      </p:sp>
    </p:spTree>
    <p:extLst>
      <p:ext uri="{BB962C8B-B14F-4D97-AF65-F5344CB8AC3E}">
        <p14:creationId xmlns:p14="http://schemas.microsoft.com/office/powerpoint/2010/main" val="24993459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43</a:t>
            </a:fld>
            <a:endParaRPr lang="en-US"/>
          </a:p>
        </p:txBody>
      </p:sp>
    </p:spTree>
    <p:extLst>
      <p:ext uri="{BB962C8B-B14F-4D97-AF65-F5344CB8AC3E}">
        <p14:creationId xmlns:p14="http://schemas.microsoft.com/office/powerpoint/2010/main" val="16776348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p:spPr>
        <p:txBody>
          <a:bodyPr/>
          <a:lstStyle/>
          <a:p>
            <a:r>
              <a:rPr lang="en-US" altLang="en-US"/>
              <a:t>The Wisconsin Supreme Court affirmed the controversial decision of the Wisconsin Court of Appeals in </a:t>
            </a:r>
            <a:r>
              <a:rPr lang="en-US" altLang="en-US" i="1"/>
              <a:t>In re Helen E.F.</a:t>
            </a:r>
            <a:r>
              <a:rPr lang="en-US" altLang="en-US"/>
              <a:t>,</a:t>
            </a:r>
            <a:r>
              <a:rPr lang="en-US" altLang="en-US" baseline="30000">
                <a:hlinkClick r:id="rId3"/>
              </a:rPr>
              <a:t>1</a:t>
            </a:r>
            <a:r>
              <a:rPr lang="en-US" altLang="en-US"/>
              <a:t> which stated that individuals with permanent disabilities that are likely not capable of rehabilitation are not to be committed under the procedures set forth in Chapter 51 of the Wisconsin Statutes (Chapter 51). This decision,</a:t>
            </a:r>
            <a:r>
              <a:rPr lang="en-US" altLang="en-US" baseline="30000">
                <a:hlinkClick r:id="rId4"/>
              </a:rPr>
              <a:t>2</a:t>
            </a:r>
            <a:r>
              <a:rPr lang="en-US" altLang="en-US"/>
              <a:t> rendered by Justice Michael Gableman on May 18, 2012, eliminates one potentially useful tool for senior living facilities straining to manage the challenging behaviors of their residents.</a:t>
            </a:r>
          </a:p>
          <a:p>
            <a:r>
              <a:rPr lang="en-US" altLang="en-US"/>
              <a:t>The facts in the </a:t>
            </a:r>
            <a:r>
              <a:rPr lang="en-US" altLang="en-US" i="1"/>
              <a:t>Helen E.F.</a:t>
            </a:r>
            <a:r>
              <a:rPr lang="en-US" altLang="en-US"/>
              <a:t> case were undisputed. Helen is an 85 year old woman who was a resident in a Fond du Lac, Wisconsin nursing facility. She suffers from Alzheimer’s dementia and exhibits challenging, often violent, behaviors. During a hospitalization in 2010, where Helen displayed such behaviors, she was placed in the hospital’s behavioral health unit pursuant to an emergency detention under Chapter 51. At her probable cause hearing, Helen’s Chapter 51 petition was converted to a protective placement under Chapter 55 of the Wisconsin Statutes (Chapter 55). Later, a new Chapter 51 petition was filed, and the circuit court found that Helen was a proper subject for involuntary commitment under Chapter 51, pursuant to which she was to be committed to a locked psychiatric unit for up to six months. Helen appealed the decision of the circuit court, and the Wisconsin Court of Appeals reversed, holding that Chapter 55, not Chapter 51, was the appropriate statutory framework to manage the conditions of individuals like Helen, as the purpose of Chapter 51 is to provide treatment, and Alzheimer’s dementia typically does not respond to treatment.</a:t>
            </a:r>
          </a:p>
          <a:p>
            <a:r>
              <a:rPr lang="en-US" altLang="en-US"/>
              <a:t>In affirming the lower court’s decision, the Court reviewed both Chapter 51 and Chapter 55, holding that “[Chapter 55] was specifically tailored by the legislature to provide for the long term care of individuals with incurable disorders, while [Chapter] 51 was designed to facilitate the treatment of mental illnesses suffered by those capable of rehabilitation.” </a:t>
            </a:r>
            <a:r>
              <a:rPr lang="en-US" altLang="en-US" i="1"/>
              <a:t>Helen E.F.</a:t>
            </a:r>
            <a:r>
              <a:rPr lang="en-US" altLang="en-US"/>
              <a:t>, 2012 WI 50, ¶ 13. The Court reviewed the fact based test set forth in In re C.J.,</a:t>
            </a:r>
            <a:r>
              <a:rPr lang="en-US" altLang="en-US" baseline="30000">
                <a:hlinkClick r:id="rId5"/>
              </a:rPr>
              <a:t>3</a:t>
            </a:r>
            <a:r>
              <a:rPr lang="en-US" altLang="en-US"/>
              <a:t> which held that if treatment will “‘maximize[e] the[ ] individual functioning and maintenance’” of the person, “‘but not help[ ] in controlling or improving the disorder[ ],’” then the person “does not have rehabilitative potential, and is not a proper subject for treatment.” </a:t>
            </a:r>
            <a:r>
              <a:rPr lang="en-US" altLang="en-US" i="1"/>
              <a:t>Helen E.F.</a:t>
            </a:r>
            <a:r>
              <a:rPr lang="en-US" altLang="en-US"/>
              <a:t>, 2012 WI 50, ¶ 36 (</a:t>
            </a:r>
            <a:r>
              <a:rPr lang="en-US" altLang="en-US" i="1"/>
              <a:t>quoting In re C.J.</a:t>
            </a:r>
            <a:r>
              <a:rPr lang="en-US" altLang="en-US"/>
              <a:t>, 120 Wis. 2d at 362). If, however, the treatment goes beyond controlling an activity and goes “to controlling [the] disorder and its symptoms,” the person “has rehabilitative potential and is a proper subject for treatment.” </a:t>
            </a:r>
            <a:r>
              <a:rPr lang="en-US" altLang="en-US" i="1"/>
              <a:t>Id.</a:t>
            </a:r>
            <a:r>
              <a:rPr lang="en-US" altLang="en-US"/>
              <a:t> In applying this test to the facts at issue in the </a:t>
            </a:r>
            <a:r>
              <a:rPr lang="en-US" altLang="en-US" i="1"/>
              <a:t>Helen E.F.</a:t>
            </a:r>
            <a:r>
              <a:rPr lang="en-US" altLang="en-US"/>
              <a:t> case, the Court stated that “given the current state of medical science, Helen’s Alzheimer’s disease is incurable and untreatable; the only available medical remedy is maintenance—not treatment—of the disease as it progresses.” </a:t>
            </a:r>
            <a:r>
              <a:rPr lang="en-US" altLang="en-US" i="1"/>
              <a:t>Id.</a:t>
            </a:r>
            <a:r>
              <a:rPr lang="en-US" altLang="en-US"/>
              <a:t> at ¶ 37. Finding that Helen cannot be rehabilitated, the Court held that Chapter 51 could not be used to care for her. Instead, the Court reasoned, Chapter 55 provides the proper means for managing Helen’s behaviors due to its long term care focus and its requirement that a guardian ad litem be appointed to represent the subject individual. It is worth noting that the Court did not address whether an individual with Alzheimer’s dementia in addition to a Chapter 51 qualifying illness may be committed under Chapter 51.</a:t>
            </a:r>
          </a:p>
          <a:p>
            <a:r>
              <a:rPr lang="en-US" altLang="en-US"/>
              <a:t>Prior to the publication of this decision, different Wisconsin counties had taken different approaches when managing individuals like Helen. While it is now clear that individuals with untreatable conditions are not properly addressed under Chapter 51, as noted by Chief Justice Shirley Abrahamson in a concurring opinion, it is not clear whether the holding in Helen E.F. “govern[s] all Alzheimer’s patients or only </a:t>
            </a:r>
            <a:r>
              <a:rPr lang="en-US" altLang="en-US" i="1"/>
              <a:t>Helen E.F.</a:t>
            </a:r>
            <a:r>
              <a:rPr lang="en-US" altLang="en-US"/>
              <a:t> . . .” Id. ¶ 47. If a court was swayed by testimony from a medical expert that a given person’s Alzheimer’s could be appropriately and effectively treated, that court may possibly order a Chapter 51 commitment. Given the lack of clarity, the time appears to be ripe for legislative action on the subject. Recently, the legislature established the Special Committee on Legal Interventions for Persons with Alzheimer’s Disease and Related Dementias (Special Committee). Reinhart’s </a:t>
            </a:r>
            <a:r>
              <a:rPr lang="en-US" altLang="en-US">
                <a:hlinkClick r:id="rId6"/>
              </a:rPr>
              <a:t>Bob Lightfoot</a:t>
            </a:r>
            <a:r>
              <a:rPr lang="en-US" altLang="en-US"/>
              <a:t>, an attorney who represents nursing homes and assisted living providers, will serve on this committee, along with various providers, advocacy groups and legislators. We encourage all who wish to have input into the development of a legal framework for the appropriate care of individuals like Helen to contact your state legislators or a member of the Special Committee.</a:t>
            </a:r>
          </a:p>
          <a:p>
            <a:r>
              <a:rPr lang="en-US" altLang="en-US"/>
              <a:t>In the meantime, we counsel providers who are managing individuals with challenging behaviors attributable to Alzheimer’s and related dementias to familiarize themselves with the protective placement provisions of Chapter 55, to develop the best possible relationship with their respective county law enforcement agency, and to consult their legal counsel early on when a resident begins to exhibit challenging behaviors. As emotions are often high in these matters, the best approach is often a collaborative one that incorporates the resident’s family as well as county authorities. The state ombudsman program can also be a valuable resource. If you have any questions, please contact your Reinhart attorney or your Long Term Care, Assisted Living, and Senior Housing practice attorney.</a:t>
            </a:r>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r>
              <a:rPr lang="en-US" altLang="en-US" b="1"/>
              <a:t>Trial Court found that Helen’s dementia and behavioral disturbances were a treatable mental illness and that Helen was a proper subject for treatment. Court ordered inpatient commitment and involuntary psychiatric medication.</a:t>
            </a:r>
          </a:p>
          <a:p>
            <a:r>
              <a:rPr lang="en-US" altLang="en-US" b="1"/>
              <a:t>Helen appealed. The Court of Appeals found that Dementia was not  a mental illness within the meaning of Chapter 51, and that Helen was not a proper subject for treatment. Court observed that Chapter 51 is for individuals who are suitable for  treatment and “rehabilitation” and that individuals with dementia are not rehabilitable. </a:t>
            </a:r>
          </a:p>
          <a:p>
            <a:r>
              <a:rPr lang="en-US" altLang="en-US" b="1"/>
              <a:t>Court of Appeals noted the </a:t>
            </a:r>
            <a:r>
              <a:rPr lang="en-US" altLang="en-US" b="1" u="sng"/>
              <a:t>Handcuffed</a:t>
            </a:r>
            <a:r>
              <a:rPr lang="en-US" altLang="en-US" b="1"/>
              <a:t> report prepared by the Alzheimer’s Association of SE WI. </a:t>
            </a:r>
          </a:p>
          <a:p>
            <a:r>
              <a:rPr lang="en-US" altLang="en-US" b="1"/>
              <a:t>Fond du Lac County appealed to the Wisconsin Supreme Court </a:t>
            </a:r>
          </a:p>
          <a:p>
            <a:r>
              <a:rPr lang="en-US" altLang="en-US" b="1"/>
              <a:t>Supreme Court considered arguments from the parties, as well as amicus curiae.</a:t>
            </a:r>
          </a:p>
          <a:p>
            <a:r>
              <a:rPr lang="en-US" altLang="en-US" b="1"/>
              <a:t>Supreme Court found that in this case, Helen E.F. was not a proper subject for treatment, because her Alzheimer’s disease was not subject to rehabilitation, and because Chapter 55 protective placement was the more appropriate process by which an individual with dementia should be treated.</a:t>
            </a:r>
          </a:p>
          <a:p>
            <a:r>
              <a:rPr lang="en-US" altLang="en-US" b="1"/>
              <a:t>Court “left for another day” the question of how to treat individuals with co-occurring mental illness and dementia</a:t>
            </a:r>
          </a:p>
          <a:p>
            <a:endParaRPr lang="en-US" altLang="en-US" b="1"/>
          </a:p>
        </p:txBody>
      </p:sp>
      <p:sp>
        <p:nvSpPr>
          <p:cNvPr id="17412" name="Slide Number Placeholder 3"/>
          <p:cNvSpPr>
            <a:spLocks noGrp="1"/>
          </p:cNvSpPr>
          <p:nvPr>
            <p:ph type="sldNum" sz="quarter" idx="5"/>
          </p:nvPr>
        </p:nvSpPr>
        <p:spPr>
          <a:noFill/>
        </p:spPr>
        <p:txBody>
          <a:bodyPr/>
          <a:lstStyle>
            <a:lvl1pPr>
              <a:defRPr sz="2900">
                <a:solidFill>
                  <a:schemeClr val="tx1"/>
                </a:solidFill>
                <a:latin typeface="Times New Roman" panose="02020603050405020304" pitchFamily="18" charset="0"/>
              </a:defRPr>
            </a:lvl1pPr>
            <a:lvl2pPr marL="757066" indent="-291179">
              <a:defRPr sz="2900">
                <a:solidFill>
                  <a:schemeClr val="tx1"/>
                </a:solidFill>
                <a:latin typeface="Times New Roman" panose="02020603050405020304" pitchFamily="18" charset="0"/>
              </a:defRPr>
            </a:lvl2pPr>
            <a:lvl3pPr marL="1164717" indent="-232943">
              <a:defRPr sz="2900">
                <a:solidFill>
                  <a:schemeClr val="tx1"/>
                </a:solidFill>
                <a:latin typeface="Times New Roman" panose="02020603050405020304" pitchFamily="18" charset="0"/>
              </a:defRPr>
            </a:lvl3pPr>
            <a:lvl4pPr marL="1630604" indent="-232943">
              <a:defRPr sz="2900">
                <a:solidFill>
                  <a:schemeClr val="tx1"/>
                </a:solidFill>
                <a:latin typeface="Times New Roman" panose="02020603050405020304" pitchFamily="18" charset="0"/>
              </a:defRPr>
            </a:lvl4pPr>
            <a:lvl5pPr marL="2096491" indent="-232943">
              <a:defRPr sz="2900">
                <a:solidFill>
                  <a:schemeClr val="tx1"/>
                </a:solidFill>
                <a:latin typeface="Times New Roman" panose="02020603050405020304" pitchFamily="18" charset="0"/>
              </a:defRPr>
            </a:lvl5pPr>
            <a:lvl6pPr marL="2562377" indent="-232943" eaLnBrk="0" fontAlgn="base" hangingPunct="0">
              <a:spcBef>
                <a:spcPct val="0"/>
              </a:spcBef>
              <a:spcAft>
                <a:spcPct val="0"/>
              </a:spcAft>
              <a:defRPr sz="2900">
                <a:solidFill>
                  <a:schemeClr val="tx1"/>
                </a:solidFill>
                <a:latin typeface="Times New Roman" panose="02020603050405020304" pitchFamily="18" charset="0"/>
              </a:defRPr>
            </a:lvl6pPr>
            <a:lvl7pPr marL="3028264" indent="-232943" eaLnBrk="0" fontAlgn="base" hangingPunct="0">
              <a:spcBef>
                <a:spcPct val="0"/>
              </a:spcBef>
              <a:spcAft>
                <a:spcPct val="0"/>
              </a:spcAft>
              <a:defRPr sz="2900">
                <a:solidFill>
                  <a:schemeClr val="tx1"/>
                </a:solidFill>
                <a:latin typeface="Times New Roman" panose="02020603050405020304" pitchFamily="18" charset="0"/>
              </a:defRPr>
            </a:lvl7pPr>
            <a:lvl8pPr marL="3494151" indent="-232943" eaLnBrk="0" fontAlgn="base" hangingPunct="0">
              <a:spcBef>
                <a:spcPct val="0"/>
              </a:spcBef>
              <a:spcAft>
                <a:spcPct val="0"/>
              </a:spcAft>
              <a:defRPr sz="2900">
                <a:solidFill>
                  <a:schemeClr val="tx1"/>
                </a:solidFill>
                <a:latin typeface="Times New Roman" panose="02020603050405020304" pitchFamily="18" charset="0"/>
              </a:defRPr>
            </a:lvl8pPr>
            <a:lvl9pPr marL="3960038" indent="-232943" eaLnBrk="0" fontAlgn="base" hangingPunct="0">
              <a:spcBef>
                <a:spcPct val="0"/>
              </a:spcBef>
              <a:spcAft>
                <a:spcPct val="0"/>
              </a:spcAft>
              <a:defRPr sz="2900">
                <a:solidFill>
                  <a:schemeClr val="tx1"/>
                </a:solidFill>
                <a:latin typeface="Times New Roman" panose="02020603050405020304" pitchFamily="18" charset="0"/>
              </a:defRPr>
            </a:lvl9pPr>
          </a:lstStyle>
          <a:p>
            <a:fld id="{5819A598-18FC-4022-96BD-91AAF2B03F1E}" type="slidenum">
              <a:rPr lang="en-US" altLang="en-US" sz="1200"/>
              <a:pPr/>
              <a:t>44</a:t>
            </a:fld>
            <a:endParaRPr lang="en-US" altLang="en-US" sz="1200"/>
          </a:p>
        </p:txBody>
      </p:sp>
    </p:spTree>
    <p:extLst>
      <p:ext uri="{BB962C8B-B14F-4D97-AF65-F5344CB8AC3E}">
        <p14:creationId xmlns:p14="http://schemas.microsoft.com/office/powerpoint/2010/main" val="37058104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it is probable that an individual, as a result of an impairment as defined in Chapter 55, is incapable of providing for his or her own care or custody so as to create a substantial risk of physical harm to himself, herself or others if protective intervention is not immediately taken.</a:t>
            </a:r>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45</a:t>
            </a:fld>
            <a:endParaRPr lang="en-US" dirty="0"/>
          </a:p>
        </p:txBody>
      </p:sp>
    </p:spTree>
    <p:extLst>
      <p:ext uri="{BB962C8B-B14F-4D97-AF65-F5344CB8AC3E}">
        <p14:creationId xmlns:p14="http://schemas.microsoft.com/office/powerpoint/2010/main" val="28662004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46</a:t>
            </a:fld>
            <a:endParaRPr lang="en-US"/>
          </a:p>
        </p:txBody>
      </p:sp>
    </p:spTree>
    <p:extLst>
      <p:ext uri="{BB962C8B-B14F-4D97-AF65-F5344CB8AC3E}">
        <p14:creationId xmlns:p14="http://schemas.microsoft.com/office/powerpoint/2010/main" val="1584171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a:latin typeface="Arial" charset="0"/>
            </a:endParaRPr>
          </a:p>
        </p:txBody>
      </p:sp>
      <p:sp>
        <p:nvSpPr>
          <p:cNvPr id="53252" name="Slide Number Placeholder 4"/>
          <p:cNvSpPr>
            <a:spLocks noGrp="1"/>
          </p:cNvSpPr>
          <p:nvPr>
            <p:ph type="sldNum" sz="quarter" idx="5"/>
          </p:nvPr>
        </p:nvSpPr>
        <p:spPr>
          <a:noFill/>
        </p:spPr>
        <p:txBody>
          <a:bodyPr/>
          <a:lstStyle/>
          <a:p>
            <a:pPr defTabSz="954421"/>
            <a:fld id="{9BEE1A67-32A8-4B21-A60C-AFDCEE8FE52C}" type="slidenum">
              <a:rPr lang="en-US" smtClean="0">
                <a:solidFill>
                  <a:prstClr val="black"/>
                </a:solidFill>
              </a:rPr>
              <a:pPr defTabSz="954421"/>
              <a:t>6</a:t>
            </a:fld>
            <a:endParaRPr lang="en-US">
              <a:solidFill>
                <a:prstClr val="black"/>
              </a:solidFill>
            </a:endParaRPr>
          </a:p>
        </p:txBody>
      </p:sp>
    </p:spTree>
    <p:extLst>
      <p:ext uri="{BB962C8B-B14F-4D97-AF65-F5344CB8AC3E}">
        <p14:creationId xmlns:p14="http://schemas.microsoft.com/office/powerpoint/2010/main" val="11390702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47</a:t>
            </a:fld>
            <a:endParaRPr lang="en-US"/>
          </a:p>
        </p:txBody>
      </p:sp>
    </p:spTree>
    <p:extLst>
      <p:ext uri="{BB962C8B-B14F-4D97-AF65-F5344CB8AC3E}">
        <p14:creationId xmlns:p14="http://schemas.microsoft.com/office/powerpoint/2010/main" val="4403494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48</a:t>
            </a:fld>
            <a:endParaRPr lang="en-US" dirty="0"/>
          </a:p>
        </p:txBody>
      </p:sp>
    </p:spTree>
    <p:extLst>
      <p:ext uri="{BB962C8B-B14F-4D97-AF65-F5344CB8AC3E}">
        <p14:creationId xmlns:p14="http://schemas.microsoft.com/office/powerpoint/2010/main" val="33869997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49</a:t>
            </a:fld>
            <a:endParaRPr lang="en-US"/>
          </a:p>
        </p:txBody>
      </p:sp>
    </p:spTree>
    <p:extLst>
      <p:ext uri="{BB962C8B-B14F-4D97-AF65-F5344CB8AC3E}">
        <p14:creationId xmlns:p14="http://schemas.microsoft.com/office/powerpoint/2010/main" val="24054972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so then this might be a Candidate for Chapter 55 Emergency Protective Placement.</a:t>
            </a:r>
          </a:p>
          <a:p>
            <a:r>
              <a:rPr lang="en-US" dirty="0"/>
              <a:t>Remember if we are detaining and need assistance to convey  to EPP Facility we will call law enforcement this is covered in the MOU in accordance with Wisconsin State Statutes §46.90</a:t>
            </a:r>
          </a:p>
          <a:p>
            <a:endParaRPr lang="en-US" dirty="0"/>
          </a:p>
          <a:p>
            <a:pPr marL="0" lvl="1" defTabSz="931774" eaLnBrk="0" fontAlgn="base" hangingPunct="0">
              <a:spcBef>
                <a:spcPct val="30000"/>
              </a:spcBef>
              <a:spcAft>
                <a:spcPct val="0"/>
              </a:spcAft>
              <a:defRPr/>
            </a:pPr>
            <a:r>
              <a:rPr lang="en-US" altLang="en-US" sz="3300" dirty="0"/>
              <a:t>and let BHD assess at the hospital.</a:t>
            </a:r>
          </a:p>
          <a:p>
            <a:pPr marL="0" lvl="1" defTabSz="931774" eaLnBrk="0" fontAlgn="base" hangingPunct="0">
              <a:spcBef>
                <a:spcPct val="30000"/>
              </a:spcBef>
              <a:spcAft>
                <a:spcPct val="0"/>
              </a:spcAft>
              <a:defRPr/>
            </a:pPr>
            <a:r>
              <a:rPr lang="en-US" altLang="en-US" sz="3300" dirty="0"/>
              <a:t>If you feel the client is reasonably safe but he/she looks like a potential Chapter 55 </a:t>
            </a:r>
            <a:r>
              <a:rPr lang="en-US" altLang="en-US" sz="3300"/>
              <a:t>candidate call either DSD at 414-289-6660 or MCDA at 414-289-6874 and report the situation requesting the client be assessed. </a:t>
            </a:r>
          </a:p>
          <a:p>
            <a:endParaRPr lang="en-US" dirty="0"/>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50</a:t>
            </a:fld>
            <a:endParaRPr lang="en-US" dirty="0"/>
          </a:p>
        </p:txBody>
      </p:sp>
    </p:spTree>
    <p:extLst>
      <p:ext uri="{BB962C8B-B14F-4D97-AF65-F5344CB8AC3E}">
        <p14:creationId xmlns:p14="http://schemas.microsoft.com/office/powerpoint/2010/main" val="38236408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51</a:t>
            </a:fld>
            <a:endParaRPr lang="en-US"/>
          </a:p>
        </p:txBody>
      </p:sp>
    </p:spTree>
    <p:extLst>
      <p:ext uri="{BB962C8B-B14F-4D97-AF65-F5344CB8AC3E}">
        <p14:creationId xmlns:p14="http://schemas.microsoft.com/office/powerpoint/2010/main" val="21842844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52</a:t>
            </a:fld>
            <a:endParaRPr lang="en-US"/>
          </a:p>
        </p:txBody>
      </p:sp>
    </p:spTree>
    <p:extLst>
      <p:ext uri="{BB962C8B-B14F-4D97-AF65-F5344CB8AC3E}">
        <p14:creationId xmlns:p14="http://schemas.microsoft.com/office/powerpoint/2010/main" val="5114846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53</a:t>
            </a:fld>
            <a:endParaRPr lang="en-US"/>
          </a:p>
        </p:txBody>
      </p:sp>
    </p:spTree>
    <p:extLst>
      <p:ext uri="{BB962C8B-B14F-4D97-AF65-F5344CB8AC3E}">
        <p14:creationId xmlns:p14="http://schemas.microsoft.com/office/powerpoint/2010/main" val="13404010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54</a:t>
            </a:fld>
            <a:endParaRPr lang="en-US"/>
          </a:p>
        </p:txBody>
      </p:sp>
    </p:spTree>
    <p:extLst>
      <p:ext uri="{BB962C8B-B14F-4D97-AF65-F5344CB8AC3E}">
        <p14:creationId xmlns:p14="http://schemas.microsoft.com/office/powerpoint/2010/main" val="415562387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55</a:t>
            </a:fld>
            <a:endParaRPr lang="en-US"/>
          </a:p>
        </p:txBody>
      </p:sp>
    </p:spTree>
    <p:extLst>
      <p:ext uri="{BB962C8B-B14F-4D97-AF65-F5344CB8AC3E}">
        <p14:creationId xmlns:p14="http://schemas.microsoft.com/office/powerpoint/2010/main" val="1461620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bwMode="auto">
          <a:xfrm>
            <a:off x="366713" y="706438"/>
            <a:ext cx="6303962" cy="35464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Rectangle 3"/>
          <p:cNvSpPr>
            <a:spLocks noGrp="1" noChangeArrowheads="1"/>
          </p:cNvSpPr>
          <p:nvPr>
            <p:ph type="body" idx="1"/>
          </p:nvPr>
        </p:nvSpPr>
        <p:spPr bwMode="auto">
          <a:xfrm>
            <a:off x="704112" y="4490032"/>
            <a:ext cx="5626520" cy="42543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Scientists can also see the terrible effects of Alzheimer's disease when they look at brain tissue under the microscope:</a:t>
            </a: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Alzheimer tissue has many fewer nerve cells and synapses than a healthy brain. </a:t>
            </a:r>
          </a:p>
          <a:p>
            <a:pPr eaLnBrk="1" hangingPunct="1">
              <a:lnSpc>
                <a:spcPct val="80000"/>
              </a:lnSpc>
              <a:spcBef>
                <a:spcPct val="0"/>
              </a:spcBef>
            </a:pPr>
            <a:r>
              <a:rPr lang="en-US" altLang="en-US" sz="1000" b="1" dirty="0">
                <a:latin typeface="Arial" panose="020B0604020202020204" pitchFamily="34" charset="0"/>
                <a:ea typeface="ＭＳ Ｐゴシック" panose="020B0600070205080204" pitchFamily="34" charset="-128"/>
                <a:hlinkMouseOver r:id="rId3" action="ppaction://hlinkfile"/>
              </a:rPr>
              <a:t>Plaques,</a:t>
            </a:r>
            <a:r>
              <a:rPr lang="en-US" altLang="en-US" sz="1000" dirty="0">
                <a:latin typeface="Arial" panose="020B0604020202020204" pitchFamily="34" charset="0"/>
                <a:ea typeface="ＭＳ Ｐゴシック" panose="020B0600070205080204" pitchFamily="34" charset="-128"/>
              </a:rPr>
              <a:t> abnormal clusters of protein fragments, build up between nerve cells. </a:t>
            </a:r>
          </a:p>
          <a:p>
            <a:pPr eaLnBrk="1" hangingPunct="1">
              <a:lnSpc>
                <a:spcPct val="80000"/>
              </a:lnSpc>
              <a:spcBef>
                <a:spcPct val="0"/>
              </a:spcBef>
            </a:pPr>
            <a:r>
              <a:rPr lang="en-US" altLang="en-US" sz="1000" b="1" dirty="0">
                <a:latin typeface="Arial" panose="020B0604020202020204" pitchFamily="34" charset="0"/>
                <a:ea typeface="ＭＳ Ｐゴシック" panose="020B0600070205080204" pitchFamily="34" charset="-128"/>
                <a:hlinkMouseOver r:id="rId4" action="ppaction://hlinkfile"/>
              </a:rPr>
              <a:t>Dead and dying nerve cells contain </a:t>
            </a:r>
            <a:r>
              <a:rPr lang="en-US" altLang="en-US" sz="1000" b="1" i="1" dirty="0">
                <a:latin typeface="Arial" panose="020B0604020202020204" pitchFamily="34" charset="0"/>
                <a:ea typeface="ＭＳ Ｐゴシック" panose="020B0600070205080204" pitchFamily="34" charset="-128"/>
                <a:hlinkMouseOver r:id="rId4" action="ppaction://hlinkfile"/>
              </a:rPr>
              <a:t>tangles,</a:t>
            </a:r>
            <a:r>
              <a:rPr lang="en-US" altLang="en-US" sz="1000" dirty="0">
                <a:latin typeface="Arial" panose="020B0604020202020204" pitchFamily="34" charset="0"/>
                <a:ea typeface="ＭＳ Ｐゴシック" panose="020B0600070205080204" pitchFamily="34" charset="-128"/>
              </a:rPr>
              <a:t> which are made up of twisted strands of another protein. </a:t>
            </a: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Scientists are not absolutely sure what causes cell death and tissue loss in the Alzheimer brain, but plaques and tangles are prime suspects. </a:t>
            </a:r>
          </a:p>
          <a:p>
            <a:pPr eaLnBrk="1" hangingPunct="1">
              <a:lnSpc>
                <a:spcPct val="80000"/>
              </a:lnSpc>
              <a:spcBef>
                <a:spcPct val="0"/>
              </a:spcBef>
            </a:pPr>
            <a:endParaRPr lang="en-US" altLang="en-US" sz="10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Plaques form when protein pieces called </a:t>
            </a:r>
            <a:r>
              <a:rPr lang="en-US" altLang="en-US" sz="1000" b="1" dirty="0">
                <a:latin typeface="Arial" panose="020B0604020202020204" pitchFamily="34" charset="0"/>
                <a:ea typeface="ＭＳ Ｐゴシック" panose="020B0600070205080204" pitchFamily="34" charset="-128"/>
                <a:hlinkMouseOver r:id="rId5" action="ppaction://hlinkfile"/>
              </a:rPr>
              <a:t>beta-amyloid</a:t>
            </a:r>
            <a:r>
              <a:rPr lang="en-US" altLang="en-US" sz="1000" dirty="0">
                <a:latin typeface="Arial" panose="020B0604020202020204" pitchFamily="34" charset="0"/>
                <a:ea typeface="ＭＳ Ｐゴシック" panose="020B0600070205080204" pitchFamily="34" charset="-128"/>
              </a:rPr>
              <a:t> (BAY-tuh AM-uh-loyd) clump together. Beta-amyloid comes from a larger protein found in the fatty membrane surrounding nerve cells.</a:t>
            </a: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Beta-amyloid is chemically "sticky" and gradually builds up into </a:t>
            </a:r>
            <a:r>
              <a:rPr lang="en-US" altLang="en-US" sz="1000" b="1" dirty="0">
                <a:latin typeface="Arial" panose="020B0604020202020204" pitchFamily="34" charset="0"/>
                <a:ea typeface="ＭＳ Ｐゴシック" panose="020B0600070205080204" pitchFamily="34" charset="-128"/>
                <a:hlinkMouseOver r:id="rId6" action="ppaction://hlinkfile"/>
              </a:rPr>
              <a:t>plaques</a:t>
            </a:r>
            <a:r>
              <a:rPr lang="en-US" altLang="en-US" sz="1000" dirty="0">
                <a:latin typeface="Arial" panose="020B0604020202020204" pitchFamily="34" charset="0"/>
                <a:ea typeface="ＭＳ Ｐゴシック" panose="020B0600070205080204" pitchFamily="34" charset="-128"/>
              </a:rPr>
              <a:t>.</a:t>
            </a: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The most damaging form of beta-amyloid may be </a:t>
            </a:r>
            <a:r>
              <a:rPr lang="en-US" altLang="en-US" sz="1000" b="1" dirty="0">
                <a:latin typeface="Arial" panose="020B0604020202020204" pitchFamily="34" charset="0"/>
                <a:ea typeface="ＭＳ Ｐゴシック" panose="020B0600070205080204" pitchFamily="34" charset="-128"/>
                <a:hlinkMouseOver r:id="rId7" action="ppaction://hlinkfile"/>
              </a:rPr>
              <a:t>groups of a few pieces</a:t>
            </a:r>
            <a:r>
              <a:rPr lang="en-US" altLang="en-US" sz="1000" dirty="0">
                <a:latin typeface="Arial" panose="020B0604020202020204" pitchFamily="34" charset="0"/>
                <a:ea typeface="ＭＳ Ｐゴシック" panose="020B0600070205080204" pitchFamily="34" charset="-128"/>
              </a:rPr>
              <a:t> rather than the plaques themselves. The small clumps may block cell-to-cell signaling at synapses. They may also activate immune system cells that trigger inflammation and devour disabled cells</a:t>
            </a:r>
          </a:p>
          <a:p>
            <a:pPr eaLnBrk="1" hangingPunct="1">
              <a:lnSpc>
                <a:spcPct val="80000"/>
              </a:lnSpc>
              <a:spcBef>
                <a:spcPct val="0"/>
              </a:spcBef>
            </a:pPr>
            <a:endParaRPr lang="en-US" altLang="en-US" sz="10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endParaRPr lang="en-US" altLang="en-US" sz="10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Tangles destroy a vital cell transport system made of proteins. This electron microscope picture shows a cell with some healthy areas and other areas where tangles are forming. </a:t>
            </a:r>
            <a:endParaRPr lang="en-US" altLang="en-US" sz="1000" b="1" dirty="0">
              <a:latin typeface="Arial" panose="020B0604020202020204" pitchFamily="34" charset="0"/>
              <a:ea typeface="ＭＳ Ｐゴシック" panose="020B0600070205080204" pitchFamily="34" charset="-128"/>
              <a:hlinkMouseOver r:id="rId8" action="ppaction://hlinkfile"/>
            </a:endParaRPr>
          </a:p>
          <a:p>
            <a:pPr eaLnBrk="1" hangingPunct="1">
              <a:lnSpc>
                <a:spcPct val="80000"/>
              </a:lnSpc>
              <a:spcBef>
                <a:spcPct val="0"/>
              </a:spcBef>
            </a:pPr>
            <a:r>
              <a:rPr lang="en-US" altLang="en-US" sz="1000" b="1" dirty="0">
                <a:latin typeface="Arial" panose="020B0604020202020204" pitchFamily="34" charset="0"/>
                <a:ea typeface="ＭＳ Ｐゴシック" panose="020B0600070205080204" pitchFamily="34" charset="-128"/>
                <a:hlinkMouseOver r:id="rId8" action="ppaction://hlinkfile"/>
              </a:rPr>
              <a:t>In healthy areas:</a:t>
            </a:r>
            <a:endParaRPr lang="en-US" altLang="en-US" sz="10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The transport system is </a:t>
            </a:r>
            <a:r>
              <a:rPr lang="en-US" altLang="en-US" sz="1000" b="1" dirty="0">
                <a:latin typeface="Arial" panose="020B0604020202020204" pitchFamily="34" charset="0"/>
                <a:ea typeface="ＭＳ Ｐゴシック" panose="020B0600070205080204" pitchFamily="34" charset="-128"/>
                <a:hlinkMouseOver r:id="rId9" action="ppaction://hlinkfile"/>
              </a:rPr>
              <a:t>organized in orderly parallel strands</a:t>
            </a:r>
            <a:r>
              <a:rPr lang="en-US" altLang="en-US" sz="1000" dirty="0">
                <a:latin typeface="Arial" panose="020B0604020202020204" pitchFamily="34" charset="0"/>
                <a:ea typeface="ＭＳ Ｐゴシック" panose="020B0600070205080204" pitchFamily="34" charset="-128"/>
              </a:rPr>
              <a:t> somewhat like railroad tracks. Food molecules, cell parts and other key materials travel along the “tracks.” </a:t>
            </a: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A protein called </a:t>
            </a:r>
            <a:r>
              <a:rPr lang="en-US" altLang="en-US" sz="1000" b="1" dirty="0">
                <a:latin typeface="Arial" panose="020B0604020202020204" pitchFamily="34" charset="0"/>
                <a:ea typeface="ＭＳ Ｐゴシック" panose="020B0600070205080204" pitchFamily="34" charset="-128"/>
                <a:hlinkMouseOver r:id="rId10" action="ppaction://hlinkfile"/>
              </a:rPr>
              <a:t>tau</a:t>
            </a:r>
            <a:r>
              <a:rPr lang="en-US" altLang="en-US" sz="1000" dirty="0">
                <a:latin typeface="Arial" panose="020B0604020202020204" pitchFamily="34" charset="0"/>
                <a:ea typeface="ＭＳ Ｐゴシック" panose="020B0600070205080204" pitchFamily="34" charset="-128"/>
              </a:rPr>
              <a:t> (rhymes with wow) helps the tracks stay straight.</a:t>
            </a:r>
          </a:p>
          <a:p>
            <a:pPr eaLnBrk="1" hangingPunct="1">
              <a:lnSpc>
                <a:spcPct val="80000"/>
              </a:lnSpc>
              <a:spcBef>
                <a:spcPct val="0"/>
              </a:spcBef>
            </a:pPr>
            <a:r>
              <a:rPr lang="en-US" altLang="en-US" sz="1000" b="1" dirty="0">
                <a:latin typeface="Arial" panose="020B0604020202020204" pitchFamily="34" charset="0"/>
                <a:ea typeface="ＭＳ Ｐゴシック" panose="020B0600070205080204" pitchFamily="34" charset="-128"/>
                <a:hlinkMouseOver r:id="rId11" action="ppaction://hlinkfile"/>
              </a:rPr>
              <a:t>In areas where tangles are forming:</a:t>
            </a:r>
            <a:endParaRPr lang="en-US" altLang="en-US" sz="10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r>
              <a:rPr lang="en-US" altLang="en-US" sz="1000" b="1" dirty="0">
                <a:latin typeface="Arial" panose="020B0604020202020204" pitchFamily="34" charset="0"/>
                <a:ea typeface="ＭＳ Ｐゴシック" panose="020B0600070205080204" pitchFamily="34" charset="-128"/>
                <a:hlinkMouseOver r:id="rId12" action="ppaction://hlinkfile"/>
              </a:rPr>
              <a:t>Tau collapses into twisted strands called tangles</a:t>
            </a:r>
            <a:r>
              <a:rPr lang="en-US" altLang="en-US" sz="1000" dirty="0">
                <a:latin typeface="Arial" panose="020B0604020202020204" pitchFamily="34" charset="0"/>
                <a:ea typeface="ＭＳ Ｐゴシック" panose="020B0600070205080204" pitchFamily="34" charset="-128"/>
              </a:rPr>
              <a:t>.</a:t>
            </a: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The tracks can no longer stay straight. They </a:t>
            </a:r>
            <a:r>
              <a:rPr lang="en-US" altLang="en-US" sz="1000" b="1" dirty="0">
                <a:latin typeface="Arial" panose="020B0604020202020204" pitchFamily="34" charset="0"/>
                <a:ea typeface="ＭＳ Ｐゴシック" panose="020B0600070205080204" pitchFamily="34" charset="-128"/>
                <a:hlinkMouseOver r:id="rId13" action="ppaction://hlinkfile"/>
              </a:rPr>
              <a:t>fall apart and disintegrate</a:t>
            </a:r>
            <a:r>
              <a:rPr lang="en-US" altLang="en-US" sz="1000" dirty="0">
                <a:latin typeface="Arial" panose="020B0604020202020204" pitchFamily="34" charset="0"/>
                <a:ea typeface="ＭＳ Ｐゴシック" panose="020B0600070205080204" pitchFamily="34" charset="-128"/>
              </a:rPr>
              <a:t>.</a:t>
            </a:r>
          </a:p>
          <a:p>
            <a:pPr eaLnBrk="1" hangingPunct="1">
              <a:lnSpc>
                <a:spcPct val="80000"/>
              </a:lnSpc>
              <a:spcBef>
                <a:spcPct val="0"/>
              </a:spcBef>
            </a:pPr>
            <a:r>
              <a:rPr lang="en-US" altLang="en-US" sz="1000" dirty="0">
                <a:latin typeface="Arial" panose="020B0604020202020204" pitchFamily="34" charset="0"/>
                <a:ea typeface="ＭＳ Ｐゴシック" panose="020B0600070205080204" pitchFamily="34" charset="-128"/>
              </a:rPr>
              <a:t>Nutrients and other essential supplies can no longer move through the cells, which eventually die.</a:t>
            </a:r>
          </a:p>
          <a:p>
            <a:pPr eaLnBrk="1" hangingPunct="1">
              <a:lnSpc>
                <a:spcPct val="80000"/>
              </a:lnSpc>
              <a:spcBef>
                <a:spcPct val="0"/>
              </a:spcBef>
            </a:pPr>
            <a:endParaRPr lang="en-US" altLang="en-US" sz="10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449159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defTabSz="931774" eaLnBrk="0" fontAlgn="base" hangingPunct="0">
              <a:spcBef>
                <a:spcPct val="30000"/>
              </a:spcBef>
              <a:spcAft>
                <a:spcPct val="0"/>
              </a:spcAft>
              <a:defRPr/>
            </a:pPr>
            <a:r>
              <a:rPr lang="en-US" dirty="0"/>
              <a:t>El </a:t>
            </a:r>
            <a:r>
              <a:rPr lang="en-US" dirty="0" err="1"/>
              <a:t>cerebro</a:t>
            </a:r>
            <a:r>
              <a:rPr lang="en-US" dirty="0"/>
              <a:t> </a:t>
            </a:r>
            <a:r>
              <a:rPr lang="en-US" dirty="0" err="1"/>
              <a:t>nos</a:t>
            </a:r>
            <a:r>
              <a:rPr lang="en-US" dirty="0"/>
              <a:t> </a:t>
            </a:r>
            <a:r>
              <a:rPr lang="en-US" dirty="0" err="1"/>
              <a:t>ayuda</a:t>
            </a:r>
            <a:r>
              <a:rPr lang="en-US" dirty="0"/>
              <a:t> ha </a:t>
            </a:r>
            <a:r>
              <a:rPr lang="en-US" dirty="0" err="1"/>
              <a:t>hacer</a:t>
            </a:r>
            <a:r>
              <a:rPr lang="en-US" dirty="0"/>
              <a:t> </a:t>
            </a:r>
            <a:r>
              <a:rPr lang="en-US" dirty="0" err="1"/>
              <a:t>sentido</a:t>
            </a:r>
            <a:r>
              <a:rPr lang="en-US" dirty="0"/>
              <a:t> del </a:t>
            </a:r>
            <a:r>
              <a:rPr lang="en-US" dirty="0" err="1"/>
              <a:t>mundo</a:t>
            </a:r>
            <a:r>
              <a:rPr lang="en-US" dirty="0"/>
              <a:t>, de </a:t>
            </a:r>
            <a:r>
              <a:rPr lang="en-US" dirty="0" err="1"/>
              <a:t>nuestro</a:t>
            </a:r>
            <a:r>
              <a:rPr lang="en-US" dirty="0"/>
              <a:t> </a:t>
            </a:r>
            <a:r>
              <a:rPr lang="en-US" dirty="0" err="1"/>
              <a:t>alrededor</a:t>
            </a:r>
            <a:r>
              <a:rPr lang="en-US" dirty="0"/>
              <a:t>. </a:t>
            </a:r>
            <a:r>
              <a:rPr lang="en-US" dirty="0" err="1"/>
              <a:t>Nos</a:t>
            </a:r>
            <a:r>
              <a:rPr lang="en-US" dirty="0"/>
              <a:t> </a:t>
            </a:r>
            <a:r>
              <a:rPr lang="en-US" dirty="0" err="1"/>
              <a:t>da</a:t>
            </a:r>
            <a:r>
              <a:rPr lang="en-US" baseline="0" dirty="0"/>
              <a:t> la </a:t>
            </a:r>
            <a:r>
              <a:rPr lang="en-US" baseline="0" dirty="0" err="1"/>
              <a:t>habilidad</a:t>
            </a:r>
            <a:r>
              <a:rPr lang="en-US" baseline="0" dirty="0"/>
              <a:t> de </a:t>
            </a:r>
            <a:r>
              <a:rPr lang="en-US" baseline="0" dirty="0" err="1"/>
              <a:t>aprender</a:t>
            </a:r>
            <a:r>
              <a:rPr lang="en-US" baseline="0" dirty="0"/>
              <a:t> </a:t>
            </a:r>
            <a:r>
              <a:rPr lang="en-US" baseline="0" dirty="0" err="1"/>
              <a:t>cosas</a:t>
            </a:r>
            <a:r>
              <a:rPr lang="en-US" baseline="0" dirty="0"/>
              <a:t> </a:t>
            </a:r>
            <a:r>
              <a:rPr lang="en-US" baseline="0" dirty="0" err="1"/>
              <a:t>nuevas</a:t>
            </a:r>
            <a:r>
              <a:rPr lang="en-US" baseline="0" dirty="0"/>
              <a:t>, de </a:t>
            </a:r>
            <a:r>
              <a:rPr lang="en-US" baseline="0" dirty="0" err="1"/>
              <a:t>recordar</a:t>
            </a:r>
            <a:r>
              <a:rPr lang="en-US" baseline="0" dirty="0"/>
              <a:t> lo </a:t>
            </a:r>
            <a:r>
              <a:rPr lang="en-US" baseline="0" dirty="0" err="1"/>
              <a:t>que</a:t>
            </a:r>
            <a:r>
              <a:rPr lang="en-US" baseline="0" dirty="0"/>
              <a:t> </a:t>
            </a:r>
            <a:r>
              <a:rPr lang="en-US" baseline="0" dirty="0" err="1"/>
              <a:t>aprendimos</a:t>
            </a:r>
            <a:r>
              <a:rPr lang="en-US" baseline="0" dirty="0"/>
              <a:t> y de </a:t>
            </a:r>
            <a:r>
              <a:rPr lang="en-US" baseline="0" dirty="0" err="1"/>
              <a:t>nuestras</a:t>
            </a:r>
            <a:r>
              <a:rPr lang="en-US" baseline="0" dirty="0"/>
              <a:t> </a:t>
            </a:r>
            <a:r>
              <a:rPr lang="en-US" baseline="0" dirty="0" err="1"/>
              <a:t>experiencias</a:t>
            </a:r>
            <a:r>
              <a:rPr lang="en-US" baseline="0" dirty="0"/>
              <a:t> </a:t>
            </a:r>
            <a:r>
              <a:rPr lang="en-US" baseline="0" dirty="0" err="1"/>
              <a:t>vividas</a:t>
            </a:r>
            <a:r>
              <a:rPr lang="en-US" baseline="0" dirty="0"/>
              <a:t>.  </a:t>
            </a:r>
            <a:r>
              <a:rPr lang="en-US" baseline="0" dirty="0" err="1"/>
              <a:t>Nos</a:t>
            </a:r>
            <a:r>
              <a:rPr lang="en-US" baseline="0" dirty="0"/>
              <a:t> </a:t>
            </a:r>
            <a:r>
              <a:rPr lang="en-US" baseline="0" dirty="0" err="1"/>
              <a:t>da</a:t>
            </a:r>
            <a:r>
              <a:rPr lang="en-US" baseline="0" dirty="0"/>
              <a:t> la </a:t>
            </a:r>
            <a:r>
              <a:rPr lang="en-US" baseline="0" dirty="0" err="1"/>
              <a:t>habilidad</a:t>
            </a:r>
            <a:r>
              <a:rPr lang="en-US" baseline="0" dirty="0"/>
              <a:t> de </a:t>
            </a:r>
            <a:r>
              <a:rPr lang="en-US" baseline="0" dirty="0" err="1"/>
              <a:t>comunicacion</a:t>
            </a:r>
            <a:r>
              <a:rPr lang="en-US" baseline="0" dirty="0"/>
              <a:t>, de </a:t>
            </a:r>
            <a:r>
              <a:rPr lang="en-US" baseline="0" dirty="0" err="1"/>
              <a:t>sentir</a:t>
            </a:r>
            <a:r>
              <a:rPr lang="en-US" baseline="0" dirty="0"/>
              <a:t>, </a:t>
            </a:r>
            <a:r>
              <a:rPr lang="en-US" baseline="0" dirty="0" err="1"/>
              <a:t>caminar</a:t>
            </a:r>
            <a:r>
              <a:rPr lang="en-US" baseline="0" dirty="0"/>
              <a:t> etc.  </a:t>
            </a:r>
            <a:r>
              <a:rPr lang="en-US" baseline="0" dirty="0" err="1"/>
              <a:t>Nos</a:t>
            </a:r>
            <a:r>
              <a:rPr lang="en-US" baseline="0" dirty="0"/>
              <a:t> </a:t>
            </a:r>
            <a:r>
              <a:rPr lang="en-US" baseline="0" dirty="0" err="1"/>
              <a:t>da</a:t>
            </a:r>
            <a:r>
              <a:rPr lang="en-US" baseline="0" dirty="0"/>
              <a:t> </a:t>
            </a:r>
            <a:r>
              <a:rPr lang="en-US" baseline="0" dirty="0" err="1"/>
              <a:t>las</a:t>
            </a:r>
            <a:r>
              <a:rPr lang="en-US" baseline="0" dirty="0"/>
              <a:t> </a:t>
            </a:r>
            <a:r>
              <a:rPr lang="en-US" baseline="0" dirty="0" err="1"/>
              <a:t>habilidades</a:t>
            </a:r>
            <a:r>
              <a:rPr lang="en-US" baseline="0" dirty="0"/>
              <a:t> de </a:t>
            </a:r>
            <a:r>
              <a:rPr lang="en-US" baseline="0" dirty="0" err="1"/>
              <a:t>funcionar</a:t>
            </a:r>
            <a:r>
              <a:rPr lang="en-US" baseline="0" dirty="0"/>
              <a:t> en la </a:t>
            </a:r>
            <a:r>
              <a:rPr lang="en-US" baseline="0" dirty="0" err="1"/>
              <a:t>vida</a:t>
            </a:r>
            <a:r>
              <a:rPr lang="en-US" baseline="0" dirty="0"/>
              <a:t>.</a:t>
            </a:r>
            <a:endParaRPr lang="en-US" dirty="0"/>
          </a:p>
          <a:p>
            <a:pPr defTabSz="931774" fontAlgn="base">
              <a:spcBef>
                <a:spcPct val="30000"/>
              </a:spcBef>
              <a:spcAft>
                <a:spcPct val="0"/>
              </a:spcAft>
              <a:defRPr/>
            </a:pPr>
            <a:r>
              <a:rPr lang="en-US" dirty="0"/>
              <a:t>Al </a:t>
            </a:r>
            <a:r>
              <a:rPr lang="en-US" dirty="0" err="1"/>
              <a:t>progresar</a:t>
            </a:r>
            <a:r>
              <a:rPr lang="en-US" dirty="0"/>
              <a:t> el Alzheimer con </a:t>
            </a:r>
            <a:r>
              <a:rPr lang="en-US" dirty="0" err="1"/>
              <a:t>su</a:t>
            </a:r>
            <a:r>
              <a:rPr lang="en-US" dirty="0"/>
              <a:t> </a:t>
            </a:r>
            <a:r>
              <a:rPr lang="en-US" dirty="0" err="1"/>
              <a:t>destruccion</a:t>
            </a:r>
            <a:r>
              <a:rPr lang="en-US" dirty="0"/>
              <a:t> del </a:t>
            </a:r>
            <a:r>
              <a:rPr lang="en-US" dirty="0" err="1"/>
              <a:t>cerebro</a:t>
            </a:r>
            <a:r>
              <a:rPr lang="en-US" dirty="0"/>
              <a:t>, </a:t>
            </a:r>
            <a:r>
              <a:rPr lang="en-US" dirty="0" err="1"/>
              <a:t>descapacita</a:t>
            </a:r>
            <a:r>
              <a:rPr lang="en-US" dirty="0"/>
              <a:t> </a:t>
            </a:r>
            <a:r>
              <a:rPr lang="en-US" dirty="0" err="1"/>
              <a:t>nuestras</a:t>
            </a:r>
            <a:r>
              <a:rPr lang="en-US" baseline="0" dirty="0"/>
              <a:t> </a:t>
            </a:r>
            <a:r>
              <a:rPr lang="en-US" dirty="0" err="1"/>
              <a:t>habilidades</a:t>
            </a:r>
            <a:r>
              <a:rPr lang="en-US" dirty="0"/>
              <a:t> de </a:t>
            </a:r>
            <a:r>
              <a:rPr lang="en-US" dirty="0" err="1"/>
              <a:t>funcionar</a:t>
            </a:r>
            <a:r>
              <a:rPr lang="en-US" dirty="0"/>
              <a:t> en el </a:t>
            </a:r>
            <a:r>
              <a:rPr lang="en-US" dirty="0" err="1"/>
              <a:t>mundo</a:t>
            </a:r>
            <a:r>
              <a:rPr lang="en-US" dirty="0"/>
              <a:t>.  </a:t>
            </a:r>
          </a:p>
          <a:p>
            <a:pPr eaLnBrk="1" hangingPunct="1"/>
            <a:r>
              <a:rPr lang="en-US" b="1" baseline="0" dirty="0"/>
              <a:t>Los </a:t>
            </a:r>
            <a:r>
              <a:rPr lang="en-US" b="1" baseline="0" dirty="0" err="1"/>
              <a:t>trastornos</a:t>
            </a:r>
            <a:r>
              <a:rPr lang="en-US" b="1" baseline="0" dirty="0"/>
              <a:t> en el </a:t>
            </a:r>
            <a:r>
              <a:rPr lang="en-US" b="1" baseline="0" dirty="0" err="1"/>
              <a:t>comportamiento</a:t>
            </a:r>
            <a:r>
              <a:rPr lang="en-US" b="1" baseline="0" dirty="0"/>
              <a:t> del </a:t>
            </a:r>
            <a:r>
              <a:rPr lang="en-US" b="1" baseline="0" dirty="0" err="1"/>
              <a:t>enfermo</a:t>
            </a:r>
            <a:r>
              <a:rPr lang="en-US" b="1" baseline="0" dirty="0"/>
              <a:t> son </a:t>
            </a:r>
            <a:r>
              <a:rPr lang="en-US" b="1" baseline="0" dirty="0" err="1"/>
              <a:t>debido</a:t>
            </a:r>
            <a:r>
              <a:rPr lang="en-US" b="1" baseline="0" dirty="0"/>
              <a:t> a la </a:t>
            </a:r>
            <a:r>
              <a:rPr lang="en-US" b="1" baseline="0" dirty="0" err="1"/>
              <a:t>destruccion</a:t>
            </a:r>
            <a:r>
              <a:rPr lang="en-US" b="1" baseline="0" dirty="0"/>
              <a:t> del </a:t>
            </a:r>
            <a:r>
              <a:rPr lang="en-US" b="1" baseline="0" dirty="0" err="1"/>
              <a:t>cerebro</a:t>
            </a:r>
            <a:r>
              <a:rPr lang="en-US" b="1" baseline="0" dirty="0"/>
              <a:t>.  En </a:t>
            </a:r>
            <a:r>
              <a:rPr lang="en-US" b="1" baseline="0" dirty="0" err="1"/>
              <a:t>estas</a:t>
            </a:r>
            <a:r>
              <a:rPr lang="en-US" b="1" baseline="0" dirty="0"/>
              <a:t> </a:t>
            </a:r>
            <a:r>
              <a:rPr lang="en-US" b="1" baseline="0" dirty="0" err="1"/>
              <a:t>circunstancias</a:t>
            </a:r>
            <a:r>
              <a:rPr lang="en-US" b="1" baseline="0" dirty="0"/>
              <a:t> no </a:t>
            </a:r>
            <a:r>
              <a:rPr lang="en-US" b="1" baseline="0" dirty="0" err="1"/>
              <a:t>esta</a:t>
            </a:r>
            <a:r>
              <a:rPr lang="en-US" b="1" baseline="0" dirty="0"/>
              <a:t> </a:t>
            </a:r>
            <a:r>
              <a:rPr lang="en-US" b="1" baseline="0" dirty="0" err="1"/>
              <a:t>enfrentandose</a:t>
            </a:r>
            <a:r>
              <a:rPr lang="en-US" b="1" baseline="0" dirty="0"/>
              <a:t> a </a:t>
            </a:r>
            <a:r>
              <a:rPr lang="en-US" b="1" baseline="0" dirty="0" err="1"/>
              <a:t>una</a:t>
            </a:r>
            <a:r>
              <a:rPr lang="en-US" b="1" baseline="0" dirty="0"/>
              <a:t> persona, </a:t>
            </a:r>
            <a:r>
              <a:rPr lang="en-US" b="1" baseline="0" dirty="0" err="1"/>
              <a:t>sino</a:t>
            </a:r>
            <a:r>
              <a:rPr lang="en-US" b="1" baseline="0" dirty="0"/>
              <a:t> a </a:t>
            </a:r>
            <a:r>
              <a:rPr lang="en-US" b="1" baseline="0" dirty="0" err="1"/>
              <a:t>una</a:t>
            </a:r>
            <a:r>
              <a:rPr lang="en-US" b="1" baseline="0" dirty="0"/>
              <a:t> </a:t>
            </a:r>
            <a:r>
              <a:rPr lang="en-US" b="1" baseline="0" dirty="0" err="1"/>
              <a:t>enfermedad</a:t>
            </a:r>
            <a:r>
              <a:rPr lang="en-US" b="1" baseline="0" dirty="0"/>
              <a:t>!</a:t>
            </a:r>
            <a:endParaRPr lang="en-US" b="1" dirty="0"/>
          </a:p>
          <a:p>
            <a:endParaRPr lang="en-US" dirty="0"/>
          </a:p>
        </p:txBody>
      </p:sp>
      <p:sp>
        <p:nvSpPr>
          <p:cNvPr id="51204" name="Slide Number Placeholder 3"/>
          <p:cNvSpPr>
            <a:spLocks noGrp="1"/>
          </p:cNvSpPr>
          <p:nvPr>
            <p:ph type="sldNum" sz="quarter" idx="5"/>
          </p:nvPr>
        </p:nvSpPr>
        <p:spPr>
          <a:noFill/>
        </p:spPr>
        <p:txBody>
          <a:bodyPr/>
          <a:lstStyle/>
          <a:p>
            <a:fld id="{72C24ED8-6D23-40B7-A80D-C0A1189A3BD3}" type="slidenum">
              <a:rPr lang="en-US" smtClean="0"/>
              <a:pPr/>
              <a:t>8</a:t>
            </a:fld>
            <a:endParaRPr lang="en-US"/>
          </a:p>
        </p:txBody>
      </p:sp>
    </p:spTree>
    <p:extLst>
      <p:ext uri="{BB962C8B-B14F-4D97-AF65-F5344CB8AC3E}">
        <p14:creationId xmlns:p14="http://schemas.microsoft.com/office/powerpoint/2010/main" val="3419177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buClr>
                <a:schemeClr val="tx1"/>
              </a:buClr>
              <a:buNone/>
            </a:pPr>
            <a:r>
              <a:rPr lang="en-US" altLang="en-US" sz="1200" dirty="0">
                <a:solidFill>
                  <a:srgbClr val="180F5E"/>
                </a:solidFill>
                <a:latin typeface="Century Gothic" panose="020B0502020202020204" pitchFamily="34" charset="0"/>
              </a:rPr>
              <a:t>Symptoms of Dementia include: Confusion,        disorientation, memory loss and behavior        changes</a:t>
            </a:r>
          </a:p>
          <a:p>
            <a:pPr marL="0" indent="0" eaLnBrk="1" hangingPunct="1">
              <a:buClr>
                <a:schemeClr val="tx1"/>
              </a:buClr>
              <a:buNone/>
            </a:pPr>
            <a:endParaRPr lang="en-US" altLang="en-US" sz="800" dirty="0">
              <a:solidFill>
                <a:srgbClr val="180F5E"/>
              </a:solidFill>
              <a:latin typeface="Century Gothic" panose="020B0502020202020204" pitchFamily="34" charset="0"/>
            </a:endParaRPr>
          </a:p>
          <a:p>
            <a:pPr marL="0" indent="0" eaLnBrk="1" hangingPunct="1">
              <a:buClr>
                <a:schemeClr val="tx1"/>
              </a:buClr>
              <a:buNone/>
            </a:pPr>
            <a:r>
              <a:rPr lang="en-US" altLang="en-US" sz="1200" dirty="0">
                <a:solidFill>
                  <a:srgbClr val="180F5E"/>
                </a:solidFill>
                <a:latin typeface="Century Gothic" panose="020B0502020202020204" pitchFamily="34" charset="0"/>
              </a:rPr>
              <a:t>Symptoms and Stress</a:t>
            </a:r>
          </a:p>
          <a:p>
            <a:pPr marL="0" indent="0" eaLnBrk="1" hangingPunct="1">
              <a:buClr>
                <a:schemeClr val="tx1"/>
              </a:buClr>
              <a:buNone/>
            </a:pPr>
            <a:endParaRPr lang="en-US" altLang="en-US" sz="800" dirty="0">
              <a:solidFill>
                <a:srgbClr val="180F5E"/>
              </a:solidFill>
              <a:latin typeface="Century Gothic" panose="020B0502020202020204" pitchFamily="34" charset="0"/>
            </a:endParaRPr>
          </a:p>
          <a:p>
            <a:pPr marL="0" indent="0" eaLnBrk="1" hangingPunct="1">
              <a:buClr>
                <a:schemeClr val="tx1"/>
              </a:buClr>
              <a:buNone/>
            </a:pPr>
            <a:r>
              <a:rPr lang="en-US" altLang="en-US" sz="1200" dirty="0">
                <a:solidFill>
                  <a:srgbClr val="180F5E"/>
                </a:solidFill>
                <a:latin typeface="Century Gothic" panose="020B0502020202020204" pitchFamily="34" charset="0"/>
              </a:rPr>
              <a:t>As the disease progresses, the stress threshold decreases</a:t>
            </a:r>
          </a:p>
        </p:txBody>
      </p:sp>
      <p:sp>
        <p:nvSpPr>
          <p:cNvPr id="4" name="Slide Number Placeholder 3"/>
          <p:cNvSpPr>
            <a:spLocks noGrp="1"/>
          </p:cNvSpPr>
          <p:nvPr>
            <p:ph type="sldNum" sz="quarter" idx="10"/>
          </p:nvPr>
        </p:nvSpPr>
        <p:spPr/>
        <p:txBody>
          <a:bodyPr/>
          <a:lstStyle/>
          <a:p>
            <a:fld id="{863ABA37-B74F-4C90-994F-1DCCAD2BB71A}" type="slidenum">
              <a:rPr lang="en-US" smtClean="0"/>
              <a:t>9</a:t>
            </a:fld>
            <a:endParaRPr lang="en-US"/>
          </a:p>
        </p:txBody>
      </p:sp>
    </p:spTree>
    <p:extLst>
      <p:ext uri="{BB962C8B-B14F-4D97-AF65-F5344CB8AC3E}">
        <p14:creationId xmlns:p14="http://schemas.microsoft.com/office/powerpoint/2010/main" val="1535433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261696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12</a:t>
            </a:fld>
            <a:endParaRPr lang="en-US"/>
          </a:p>
        </p:txBody>
      </p:sp>
    </p:spTree>
    <p:extLst>
      <p:ext uri="{BB962C8B-B14F-4D97-AF65-F5344CB8AC3E}">
        <p14:creationId xmlns:p14="http://schemas.microsoft.com/office/powerpoint/2010/main" val="39596442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10" name="Rectangle 2">
            <a:extLst>
              <a:ext uri="{FF2B5EF4-FFF2-40B4-BE49-F238E27FC236}">
                <a16:creationId xmlns:a16="http://schemas.microsoft.com/office/drawing/2014/main" id="{2E60EE5C-217F-4328-9D36-372D3DADA6D8}"/>
              </a:ext>
            </a:extLst>
          </p:cNvPr>
          <p:cNvSpPr>
            <a:spLocks noChangeArrowheads="1"/>
          </p:cNvSpPr>
          <p:nvPr/>
        </p:nvSpPr>
        <p:spPr bwMode="auto">
          <a:xfrm>
            <a:off x="-8793" y="0"/>
            <a:ext cx="12192000" cy="4976445"/>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A99098A2-57A8-4010-B02D-ACE66E1B9F08}"/>
              </a:ext>
            </a:extLst>
          </p:cNvPr>
          <p:cNvSpPr>
            <a:spLocks noGrp="1"/>
          </p:cNvSpPr>
          <p:nvPr>
            <p:ph type="ctrTitle"/>
          </p:nvPr>
        </p:nvSpPr>
        <p:spPr>
          <a:xfrm>
            <a:off x="952500" y="372563"/>
            <a:ext cx="10603523" cy="2387600"/>
          </a:xfrm>
        </p:spPr>
        <p:txBody>
          <a:bodyPr anchor="t" anchorCtr="0">
            <a:normAutofit/>
          </a:bodyPr>
          <a:lstStyle>
            <a:lvl1pPr algn="ctr">
              <a:defRPr sz="60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pic>
        <p:nvPicPr>
          <p:cNvPr id="7" name="Picture 4">
            <a:extLst>
              <a:ext uri="{FF2B5EF4-FFF2-40B4-BE49-F238E27FC236}">
                <a16:creationId xmlns:a16="http://schemas.microsoft.com/office/drawing/2014/main" id="{12CB31AD-0AAA-49B7-B31E-A0CBAB757C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0850" y="5561716"/>
            <a:ext cx="1921888" cy="92372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8" name="Text Box 5">
            <a:extLst>
              <a:ext uri="{FF2B5EF4-FFF2-40B4-BE49-F238E27FC236}">
                <a16:creationId xmlns:a16="http://schemas.microsoft.com/office/drawing/2014/main" id="{BD787C0A-F40A-454A-8020-E384704566A6}"/>
              </a:ext>
            </a:extLst>
          </p:cNvPr>
          <p:cNvSpPr txBox="1">
            <a:spLocks noChangeArrowheads="1"/>
          </p:cNvSpPr>
          <p:nvPr/>
        </p:nvSpPr>
        <p:spPr bwMode="auto">
          <a:xfrm>
            <a:off x="9317419" y="6162038"/>
            <a:ext cx="1664172" cy="322495"/>
          </a:xfrm>
          <a:prstGeom prst="rect">
            <a:avLst/>
          </a:prstGeom>
          <a:solidFill>
            <a:schemeClr val="bg1"/>
          </a:solidFill>
          <a:ln>
            <a:noFill/>
          </a:ln>
          <a:effec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88CC"/>
                </a:solidFill>
                <a:effectLst/>
                <a:latin typeface="Helsinki Narrow" panose="020B0506020202030204" pitchFamily="34" charset="0"/>
              </a:rPr>
              <a:t>Aging Resource Center of Milwaukee County</a:t>
            </a:r>
            <a:endParaRPr kumimoji="0" lang="en-US" altLang="en-US" sz="1200" b="0" i="0" u="none" strike="noStrike" cap="none" normalizeH="0" baseline="0" dirty="0">
              <a:ln>
                <a:noFill/>
              </a:ln>
              <a:solidFill>
                <a:schemeClr val="tx1"/>
              </a:solidFill>
              <a:effectLst/>
              <a:latin typeface="Arial" panose="020B0604020202020204" pitchFamily="34" charset="0"/>
            </a:endParaRPr>
          </a:p>
        </p:txBody>
      </p:sp>
      <p:sp>
        <p:nvSpPr>
          <p:cNvPr id="9" name="Subtitle 2">
            <a:extLst>
              <a:ext uri="{FF2B5EF4-FFF2-40B4-BE49-F238E27FC236}">
                <a16:creationId xmlns:a16="http://schemas.microsoft.com/office/drawing/2014/main" id="{321611ED-31D7-42BE-8E5A-351D790A1CB3}"/>
              </a:ext>
            </a:extLst>
          </p:cNvPr>
          <p:cNvSpPr txBox="1">
            <a:spLocks/>
          </p:cNvSpPr>
          <p:nvPr/>
        </p:nvSpPr>
        <p:spPr>
          <a:xfrm>
            <a:off x="0" y="6549857"/>
            <a:ext cx="12192000" cy="32166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dirty="0">
                <a:latin typeface="Arial" panose="020B0604020202020204" pitchFamily="34" charset="0"/>
                <a:cs typeface="Arial" panose="020B0604020202020204" pitchFamily="34" charset="0"/>
              </a:rPr>
              <a:t>Committed to the Independence and Dignity of Older Adults through Advocacy, Leadership and Service</a:t>
            </a:r>
          </a:p>
        </p:txBody>
      </p:sp>
      <p:pic>
        <p:nvPicPr>
          <p:cNvPr id="11" name="Picture 10">
            <a:extLst>
              <a:ext uri="{FF2B5EF4-FFF2-40B4-BE49-F238E27FC236}">
                <a16:creationId xmlns:a16="http://schemas.microsoft.com/office/drawing/2014/main" id="{37CAA35C-E0D3-4E77-8075-C878802E6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4035" y="3887981"/>
            <a:ext cx="2586345" cy="2631720"/>
          </a:xfrm>
          <a:prstGeom prst="rect">
            <a:avLst/>
          </a:prstGeom>
        </p:spPr>
      </p:pic>
    </p:spTree>
    <p:extLst>
      <p:ext uri="{BB962C8B-B14F-4D97-AF65-F5344CB8AC3E}">
        <p14:creationId xmlns:p14="http://schemas.microsoft.com/office/powerpoint/2010/main" val="2059604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C1E74-37A0-4946-9857-AFD69110DE3F}"/>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439CC7F-D4ED-4F32-A288-C04647C818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415D96-2E2F-463E-9B2E-3EEC75CD8B8A}"/>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5" name="Footer Placeholder 4">
            <a:extLst>
              <a:ext uri="{FF2B5EF4-FFF2-40B4-BE49-F238E27FC236}">
                <a16:creationId xmlns:a16="http://schemas.microsoft.com/office/drawing/2014/main" id="{E46C3ABE-F325-4B40-BA4E-53338B4C0C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C5F103-942D-40F5-81FA-43E8281C8351}"/>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7" name="Rectangle 2">
            <a:extLst>
              <a:ext uri="{FF2B5EF4-FFF2-40B4-BE49-F238E27FC236}">
                <a16:creationId xmlns:a16="http://schemas.microsoft.com/office/drawing/2014/main" id="{55657BC7-67BA-4374-AED9-3968C3FC7C7D}"/>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E8456176-0F20-4BB0-9833-EBB311CA93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2236846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898554-DDB3-4FCB-B30F-F3E07270806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9B2959F-8738-4D56-B9FF-9C3AD71F89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8E8AD0-316A-4D56-AB2F-079D8BCC9408}"/>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5" name="Footer Placeholder 4">
            <a:extLst>
              <a:ext uri="{FF2B5EF4-FFF2-40B4-BE49-F238E27FC236}">
                <a16:creationId xmlns:a16="http://schemas.microsoft.com/office/drawing/2014/main" id="{553EBC6E-59F3-4961-BC5D-9A8B68FD05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9A0510-5917-43BD-BF8D-56E7F4B70963}"/>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7" name="Rectangle 2">
            <a:extLst>
              <a:ext uri="{FF2B5EF4-FFF2-40B4-BE49-F238E27FC236}">
                <a16:creationId xmlns:a16="http://schemas.microsoft.com/office/drawing/2014/main" id="{D8A635F3-75BB-4A94-BE2A-A7F951BF20B5}"/>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525D0ED1-F3FC-42AE-A356-C3025BEC2D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2792015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773349" y="6317442"/>
            <a:ext cx="2743200" cy="365125"/>
          </a:xfrm>
          <a:prstGeom prst="rect">
            <a:avLst/>
          </a:prstGeom>
        </p:spPr>
        <p:txBody>
          <a:bodyPr/>
          <a:lstStyle>
            <a:lvl1pPr>
              <a:defRPr/>
            </a:lvl1pPr>
          </a:lstStyle>
          <a:p>
            <a:pPr>
              <a:defRPr/>
            </a:pPr>
            <a:endParaRPr lang="en-US" altLang="en-US" dirty="0"/>
          </a:p>
        </p:txBody>
      </p:sp>
      <p:sp>
        <p:nvSpPr>
          <p:cNvPr id="6" name="Footer Placeholder 5"/>
          <p:cNvSpPr>
            <a:spLocks noGrp="1" noChangeArrowheads="1"/>
          </p:cNvSpPr>
          <p:nvPr>
            <p:ph type="ftr" sz="quarter" idx="11"/>
          </p:nvPr>
        </p:nvSpPr>
        <p:spPr>
          <a:xfrm>
            <a:off x="4038600" y="6356352"/>
            <a:ext cx="4114800" cy="365125"/>
          </a:xfrm>
          <a:prstGeom prst="rect">
            <a:avLst/>
          </a:prstGeom>
        </p:spPr>
        <p:txBody>
          <a:bodyPr/>
          <a:lstStyle>
            <a:lvl1pPr>
              <a:defRPr/>
            </a:lvl1pPr>
          </a:lstStyle>
          <a:p>
            <a:pPr>
              <a:defRPr/>
            </a:pPr>
            <a:endParaRPr lang="en-US" altLang="en-US" dirty="0"/>
          </a:p>
        </p:txBody>
      </p:sp>
      <p:sp>
        <p:nvSpPr>
          <p:cNvPr id="7" name="Slide Number Placeholder 6"/>
          <p:cNvSpPr>
            <a:spLocks noGrp="1" noChangeArrowheads="1"/>
          </p:cNvSpPr>
          <p:nvPr>
            <p:ph type="sldNum" sz="quarter" idx="12"/>
          </p:nvPr>
        </p:nvSpPr>
        <p:spPr>
          <a:xfrm>
            <a:off x="8610600" y="6356352"/>
            <a:ext cx="2743200" cy="365125"/>
          </a:xfrm>
          <a:prstGeom prst="rect">
            <a:avLst/>
          </a:prstGeom>
        </p:spPr>
        <p:txBody>
          <a:bodyPr/>
          <a:lstStyle>
            <a:lvl1pPr>
              <a:defRPr/>
            </a:lvl1pPr>
          </a:lstStyle>
          <a:p>
            <a:pPr>
              <a:defRPr/>
            </a:pPr>
            <a:fld id="{38B96290-1C8F-4D49-BC4E-3552CBAD0FD9}" type="slidenum">
              <a:rPr lang="en-US" altLang="en-US"/>
              <a:pPr>
                <a:defRPr/>
              </a:pPr>
              <a:t>‹#›</a:t>
            </a:fld>
            <a:endParaRPr lang="en-US" altLang="en-US" dirty="0"/>
          </a:p>
        </p:txBody>
      </p:sp>
    </p:spTree>
    <p:extLst>
      <p:ext uri="{BB962C8B-B14F-4D97-AF65-F5344CB8AC3E}">
        <p14:creationId xmlns:p14="http://schemas.microsoft.com/office/powerpoint/2010/main" val="499459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576C6-6C8B-4E6A-9569-781A64D453C0}"/>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891043C-08C6-4806-AD7A-7CF7018C772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292AFF-0FEC-4D28-B221-BCA0E8EBB217}"/>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5" name="Footer Placeholder 4">
            <a:extLst>
              <a:ext uri="{FF2B5EF4-FFF2-40B4-BE49-F238E27FC236}">
                <a16:creationId xmlns:a16="http://schemas.microsoft.com/office/drawing/2014/main" id="{6BA824B8-54FF-4617-80A3-EF613C7D0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765804-537A-47AE-87DD-77279E407BE3}"/>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7" name="Rectangle 2">
            <a:extLst>
              <a:ext uri="{FF2B5EF4-FFF2-40B4-BE49-F238E27FC236}">
                <a16:creationId xmlns:a16="http://schemas.microsoft.com/office/drawing/2014/main" id="{90922E2F-74CC-4062-9860-011B2E468189}"/>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AF956857-0467-4F95-A783-4D33C79A0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112792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C5157-83EB-4FFE-9E59-FBB2E45357C0}"/>
              </a:ext>
            </a:extLst>
          </p:cNvPr>
          <p:cNvSpPr>
            <a:spLocks noGrp="1"/>
          </p:cNvSpPr>
          <p:nvPr>
            <p:ph type="title"/>
          </p:nvPr>
        </p:nvSpPr>
        <p:spPr>
          <a:xfrm>
            <a:off x="831850" y="1709738"/>
            <a:ext cx="10515600" cy="2852737"/>
          </a:xfrm>
        </p:spPr>
        <p:txBody>
          <a:bodyPr anchor="b"/>
          <a:lstStyle>
            <a:lvl1pPr>
              <a:defRPr sz="60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C6F0B23-A6B3-4661-8A04-2949326ED5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9D7F86-6208-4DD7-BB70-DAF340F4EEA2}"/>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5" name="Footer Placeholder 4">
            <a:extLst>
              <a:ext uri="{FF2B5EF4-FFF2-40B4-BE49-F238E27FC236}">
                <a16:creationId xmlns:a16="http://schemas.microsoft.com/office/drawing/2014/main" id="{3B0EF360-1251-4B10-8CC9-676D0204CF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EB1B31-F7A1-4FBE-8792-D54B7DDE5B28}"/>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7" name="Rectangle 2">
            <a:extLst>
              <a:ext uri="{FF2B5EF4-FFF2-40B4-BE49-F238E27FC236}">
                <a16:creationId xmlns:a16="http://schemas.microsoft.com/office/drawing/2014/main" id="{BAAB7C78-9125-4C22-8F61-C03F2FE1C3FC}"/>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2A2800F7-08CD-47BB-91D2-582AF71D59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1246022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9EE20-353A-4074-AF2A-E09CA395ED56}"/>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A238B4C-294D-4082-BAED-07D68A7F54F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647333A-C12B-401D-B48E-6ED4918537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ABB11C-2FF6-4CD1-BA33-F54AED000382}"/>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6" name="Footer Placeholder 5">
            <a:extLst>
              <a:ext uri="{FF2B5EF4-FFF2-40B4-BE49-F238E27FC236}">
                <a16:creationId xmlns:a16="http://schemas.microsoft.com/office/drawing/2014/main" id="{1421EE90-BEF0-4B5E-89B1-45797AC979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B1B62-A550-4088-A16C-A11247654B38}"/>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8" name="Rectangle 2">
            <a:extLst>
              <a:ext uri="{FF2B5EF4-FFF2-40B4-BE49-F238E27FC236}">
                <a16:creationId xmlns:a16="http://schemas.microsoft.com/office/drawing/2014/main" id="{1B7371C8-E7AB-4A30-98B3-228E55AB64D4}"/>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48F9F5C6-013D-4CE6-9DEE-0B05E9EE85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4232284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A1A28-D76E-415E-A044-F62CAB2CED63}"/>
              </a:ext>
            </a:extLst>
          </p:cNvPr>
          <p:cNvSpPr>
            <a:spLocks noGrp="1"/>
          </p:cNvSpPr>
          <p:nvPr>
            <p:ph type="title"/>
          </p:nvPr>
        </p:nvSpPr>
        <p:spPr>
          <a:xfrm>
            <a:off x="839788" y="365125"/>
            <a:ext cx="10515600" cy="1325563"/>
          </a:xfrm>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EBA50E2-6134-461F-87A5-260E15BC11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8ECD32-1FC4-4C2B-97FF-A0EFBA1096A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8B8E6D-4842-4C77-B97B-C154B329F7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6F14FC-15BF-42DE-B49B-BA582DA0DE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EA71679-41C0-4423-BC7E-069B147F5F09}"/>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8" name="Footer Placeholder 7">
            <a:extLst>
              <a:ext uri="{FF2B5EF4-FFF2-40B4-BE49-F238E27FC236}">
                <a16:creationId xmlns:a16="http://schemas.microsoft.com/office/drawing/2014/main" id="{0ACB85B7-E4CF-4C44-B6AB-A461491ADE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EC3A54-3614-4991-9CD0-EFE278CFAA9D}"/>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10" name="Rectangle 2">
            <a:extLst>
              <a:ext uri="{FF2B5EF4-FFF2-40B4-BE49-F238E27FC236}">
                <a16:creationId xmlns:a16="http://schemas.microsoft.com/office/drawing/2014/main" id="{49BE01D6-D2A5-4D18-82CA-BE7B142F1458}"/>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11" name="Picture 10">
            <a:extLst>
              <a:ext uri="{FF2B5EF4-FFF2-40B4-BE49-F238E27FC236}">
                <a16:creationId xmlns:a16="http://schemas.microsoft.com/office/drawing/2014/main" id="{C1D07D9A-7D73-4537-A27A-669FE5F056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1729908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FF201-8D88-4815-A179-1FBEB0706CA4}"/>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6017A95C-7CE8-46E7-AE48-372D93E8F373}"/>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4" name="Footer Placeholder 3">
            <a:extLst>
              <a:ext uri="{FF2B5EF4-FFF2-40B4-BE49-F238E27FC236}">
                <a16:creationId xmlns:a16="http://schemas.microsoft.com/office/drawing/2014/main" id="{60567214-C6CC-48CE-824C-2755721F01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23BDDC3-F786-4CF9-99DB-176EF6844438}"/>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6" name="Rectangle 2">
            <a:extLst>
              <a:ext uri="{FF2B5EF4-FFF2-40B4-BE49-F238E27FC236}">
                <a16:creationId xmlns:a16="http://schemas.microsoft.com/office/drawing/2014/main" id="{713A33DC-853A-49F4-8D78-0120CA27B0F9}"/>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260E9354-A0A7-4717-BB38-9A8F98083B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1351815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4DB2969-C66D-4F43-B128-558BC927320F}"/>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3" name="Footer Placeholder 2">
            <a:extLst>
              <a:ext uri="{FF2B5EF4-FFF2-40B4-BE49-F238E27FC236}">
                <a16:creationId xmlns:a16="http://schemas.microsoft.com/office/drawing/2014/main" id="{31F51B39-AF4D-4E3F-B18F-524707A4737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2FDC70-0247-436E-82F9-B405622B351D}"/>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5" name="Rectangle 2">
            <a:extLst>
              <a:ext uri="{FF2B5EF4-FFF2-40B4-BE49-F238E27FC236}">
                <a16:creationId xmlns:a16="http://schemas.microsoft.com/office/drawing/2014/main" id="{50FAFF76-DACA-4B15-9572-A8E5354AB38D}"/>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B84C3554-76B5-4C16-A6E1-93D7C9C6E4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347170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2956D-D422-4885-BDE1-D383E7E0B2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4233C76-15C3-47B6-9B6E-8EB72975B1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22C93F0-29B4-49DC-8128-B2819767BD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F2D7D4-F418-4F42-ACB6-0C0B57274F53}"/>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6" name="Footer Placeholder 5">
            <a:extLst>
              <a:ext uri="{FF2B5EF4-FFF2-40B4-BE49-F238E27FC236}">
                <a16:creationId xmlns:a16="http://schemas.microsoft.com/office/drawing/2014/main" id="{592AD3A9-CD40-41BD-9052-21082F6BE8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BB1BF7-0286-4B6B-85E1-97DEEB7F90EF}"/>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8" name="Rectangle 2">
            <a:extLst>
              <a:ext uri="{FF2B5EF4-FFF2-40B4-BE49-F238E27FC236}">
                <a16:creationId xmlns:a16="http://schemas.microsoft.com/office/drawing/2014/main" id="{0F529E30-34C5-44BF-86CC-EDDC9F93D82A}"/>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E41C57DC-DEA2-4420-BA76-DE354DECD3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488279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BAEE6-F25C-4523-A2BB-A7D42B403E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7954E4E-B3E6-4CBA-BC97-EF7C84E89C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6C829CA-6F73-4B8A-9B83-F94325CE3E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2EB776-5692-44BA-BDEB-4FAFBC169780}"/>
              </a:ext>
            </a:extLst>
          </p:cNvPr>
          <p:cNvSpPr>
            <a:spLocks noGrp="1"/>
          </p:cNvSpPr>
          <p:nvPr>
            <p:ph type="dt" sz="half" idx="10"/>
          </p:nvPr>
        </p:nvSpPr>
        <p:spPr/>
        <p:txBody>
          <a:bodyPr/>
          <a:lstStyle/>
          <a:p>
            <a:fld id="{73E4F78C-4CBE-4B94-A2BF-0CE3FD12AC11}" type="datetimeFigureOut">
              <a:rPr lang="en-US" smtClean="0"/>
              <a:t>1/19/2021</a:t>
            </a:fld>
            <a:endParaRPr lang="en-US"/>
          </a:p>
        </p:txBody>
      </p:sp>
      <p:sp>
        <p:nvSpPr>
          <p:cNvPr id="6" name="Footer Placeholder 5">
            <a:extLst>
              <a:ext uri="{FF2B5EF4-FFF2-40B4-BE49-F238E27FC236}">
                <a16:creationId xmlns:a16="http://schemas.microsoft.com/office/drawing/2014/main" id="{BDA53207-46C8-4C58-848C-D3607D1C3E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47322F-2AE4-4F5B-AF16-91ED312C427B}"/>
              </a:ext>
            </a:extLst>
          </p:cNvPr>
          <p:cNvSpPr>
            <a:spLocks noGrp="1"/>
          </p:cNvSpPr>
          <p:nvPr>
            <p:ph type="sldNum" sz="quarter" idx="12"/>
          </p:nvPr>
        </p:nvSpPr>
        <p:spPr/>
        <p:txBody>
          <a:bodyPr/>
          <a:lstStyle/>
          <a:p>
            <a:fld id="{72803C11-87D9-4C3B-95BA-DBCBEFE3BA38}" type="slidenum">
              <a:rPr lang="en-US" smtClean="0"/>
              <a:t>‹#›</a:t>
            </a:fld>
            <a:endParaRPr lang="en-US"/>
          </a:p>
        </p:txBody>
      </p:sp>
      <p:sp>
        <p:nvSpPr>
          <p:cNvPr id="8" name="Rectangle 2">
            <a:extLst>
              <a:ext uri="{FF2B5EF4-FFF2-40B4-BE49-F238E27FC236}">
                <a16:creationId xmlns:a16="http://schemas.microsoft.com/office/drawing/2014/main" id="{E29F8853-D3CE-4919-BE49-BF542DDD893E}"/>
              </a:ext>
            </a:extLst>
          </p:cNvPr>
          <p:cNvSpPr>
            <a:spLocks noChangeArrowheads="1"/>
          </p:cNvSpPr>
          <p:nvPr/>
        </p:nvSpPr>
        <p:spPr bwMode="auto">
          <a:xfrm>
            <a:off x="0" y="5890842"/>
            <a:ext cx="12192000" cy="128927"/>
          </a:xfrm>
          <a:prstGeom prst="rect">
            <a:avLst/>
          </a:prstGeom>
          <a:solidFill>
            <a:srgbClr val="0070C0"/>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7703C8E4-1F36-42F3-8EE4-8E627EAB00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919" y="5257799"/>
            <a:ext cx="1500554" cy="1526880"/>
          </a:xfrm>
          <a:prstGeom prst="rect">
            <a:avLst/>
          </a:prstGeom>
        </p:spPr>
      </p:pic>
    </p:spTree>
    <p:extLst>
      <p:ext uri="{BB962C8B-B14F-4D97-AF65-F5344CB8AC3E}">
        <p14:creationId xmlns:p14="http://schemas.microsoft.com/office/powerpoint/2010/main" val="578997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240EB6-DAB2-4DFE-85D3-1C5F5059C2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38365E-2D85-4397-B1E4-EB6FDA8276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222F0A-4F98-42F3-85B8-CCF0CFB088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E4F78C-4CBE-4B94-A2BF-0CE3FD12AC11}" type="datetimeFigureOut">
              <a:rPr lang="en-US" smtClean="0"/>
              <a:t>1/19/2021</a:t>
            </a:fld>
            <a:endParaRPr lang="en-US"/>
          </a:p>
        </p:txBody>
      </p:sp>
      <p:sp>
        <p:nvSpPr>
          <p:cNvPr id="5" name="Footer Placeholder 4">
            <a:extLst>
              <a:ext uri="{FF2B5EF4-FFF2-40B4-BE49-F238E27FC236}">
                <a16:creationId xmlns:a16="http://schemas.microsoft.com/office/drawing/2014/main" id="{9D404824-99EF-4A15-B0EC-3449538E8B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74B5C3-0ABF-485D-935B-8DF51B5EC9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803C11-87D9-4C3B-95BA-DBCBEFE3BA38}" type="slidenum">
              <a:rPr lang="en-US" smtClean="0"/>
              <a:t>‹#›</a:t>
            </a:fld>
            <a:endParaRPr lang="en-US"/>
          </a:p>
        </p:txBody>
      </p:sp>
    </p:spTree>
    <p:extLst>
      <p:ext uri="{BB962C8B-B14F-4D97-AF65-F5344CB8AC3E}">
        <p14:creationId xmlns:p14="http://schemas.microsoft.com/office/powerpoint/2010/main" val="2992526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ailycaring.com/how-to-approach-someone-with-dementia-6-tips-for-a-positive-care-experience-vide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hyperlink" Target="https://www.youtube.com/watch?v=A2J8fWDlaEE"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6.jfi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lz.org/sewi"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hyperlink" Target="https://www.youtube.com/watch?v=0BlZF_4EKp4"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0.jpg"/></Relationships>
</file>

<file path=ppt/slides/_rels/slide3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62.gi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66.gif"/><Relationship Id="rId5" Type="http://schemas.openxmlformats.org/officeDocument/2006/relationships/image" Target="../media/image65.gif"/><Relationship Id="rId4" Type="http://schemas.openxmlformats.org/officeDocument/2006/relationships/image" Target="../media/image64.png"/></Relationships>
</file>

<file path=ppt/slides/_rels/slide3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h51Obxf-5QI"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3.xml.rels><?xml version="1.0" encoding="UTF-8" standalone="yes"?>
<Relationships xmlns="http://schemas.openxmlformats.org/package/2006/relationships"><Relationship Id="rId8" Type="http://schemas.openxmlformats.org/officeDocument/2006/relationships/hyperlink" Target="https://www.consumerfinance.gov/" TargetMode="External"/><Relationship Id="rId3" Type="http://schemas.openxmlformats.org/officeDocument/2006/relationships/hyperlink" Target="https://county.milwaukee.gov/EN/Department-on-Aging" TargetMode="External"/><Relationship Id="rId7" Type="http://schemas.openxmlformats.org/officeDocument/2006/relationships/hyperlink" Target="https://www.napsa-now.org/"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hyperlink" Target="https://gwaar.org/" TargetMode="External"/><Relationship Id="rId5" Type="http://schemas.openxmlformats.org/officeDocument/2006/relationships/hyperlink" Target="https://www.dhs.wisconsin.gov/" TargetMode="External"/><Relationship Id="rId4" Type="http://schemas.openxmlformats.org/officeDocument/2006/relationships/hyperlink" Target="https://www.waukeshacounty.gov/adrc"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county.milwaukee.gov/EN/Department-on-Aging/Elder-Abuse-Referral-Form"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hyperlink" Target="https://county.milwaukee.gov/EN/DHHS/DSD/Adult-Protective-Services-Referral-Form"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image" Target="../media/image82.wmf"/></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1.bin"/><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074C3-6D34-426F-AF0C-89E85194F4AC}"/>
              </a:ext>
            </a:extLst>
          </p:cNvPr>
          <p:cNvSpPr>
            <a:spLocks noGrp="1"/>
          </p:cNvSpPr>
          <p:nvPr>
            <p:ph type="ctrTitle"/>
          </p:nvPr>
        </p:nvSpPr>
        <p:spPr/>
        <p:txBody>
          <a:bodyPr>
            <a:normAutofit fontScale="90000"/>
          </a:bodyPr>
          <a:lstStyle/>
          <a:p>
            <a:r>
              <a:rPr lang="en-US" dirty="0"/>
              <a:t>PROTECTIVE SERVICES</a:t>
            </a:r>
            <a:br>
              <a:rPr lang="en-US" dirty="0"/>
            </a:br>
            <a:r>
              <a:rPr lang="en-US" dirty="0"/>
              <a:t>ELDERS AND ADULTS AT RISK</a:t>
            </a:r>
            <a:br>
              <a:rPr lang="en-US" dirty="0"/>
            </a:br>
            <a:r>
              <a:rPr lang="en-US" dirty="0">
                <a:solidFill>
                  <a:srgbClr val="7030A0"/>
                </a:solidFill>
                <a:latin typeface="Century Gothic" panose="020B0502020202020204" pitchFamily="34" charset="0"/>
              </a:rPr>
              <a:t>Chapter 55</a:t>
            </a:r>
            <a:endParaRPr lang="en-US" dirty="0"/>
          </a:p>
        </p:txBody>
      </p:sp>
    </p:spTree>
    <p:extLst>
      <p:ext uri="{BB962C8B-B14F-4D97-AF65-F5344CB8AC3E}">
        <p14:creationId xmlns:p14="http://schemas.microsoft.com/office/powerpoint/2010/main" val="659782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BB976-AF23-444F-AC49-E4E15821A509}"/>
              </a:ext>
            </a:extLst>
          </p:cNvPr>
          <p:cNvSpPr>
            <a:spLocks noGrp="1"/>
          </p:cNvSpPr>
          <p:nvPr>
            <p:ph type="title"/>
          </p:nvPr>
        </p:nvSpPr>
        <p:spPr>
          <a:xfrm>
            <a:off x="1537508" y="378611"/>
            <a:ext cx="7886700" cy="874720"/>
          </a:xfrm>
        </p:spPr>
        <p:txBody>
          <a:bodyPr/>
          <a:lstStyle/>
          <a:p>
            <a:r>
              <a:rPr lang="en-US" dirty="0"/>
              <a:t>Video Review</a:t>
            </a:r>
          </a:p>
        </p:txBody>
      </p:sp>
      <p:sp>
        <p:nvSpPr>
          <p:cNvPr id="3" name="Content Placeholder 2">
            <a:extLst>
              <a:ext uri="{FF2B5EF4-FFF2-40B4-BE49-F238E27FC236}">
                <a16:creationId xmlns:a16="http://schemas.microsoft.com/office/drawing/2014/main" id="{FAA8733E-0C90-434B-86DE-6AFF8136B238}"/>
              </a:ext>
            </a:extLst>
          </p:cNvPr>
          <p:cNvSpPr>
            <a:spLocks noGrp="1"/>
          </p:cNvSpPr>
          <p:nvPr>
            <p:ph idx="1"/>
          </p:nvPr>
        </p:nvSpPr>
        <p:spPr>
          <a:xfrm>
            <a:off x="1537508" y="1471854"/>
            <a:ext cx="7886700" cy="3914291"/>
          </a:xfrm>
        </p:spPr>
        <p:txBody>
          <a:bodyPr>
            <a:normAutofit fontScale="62500" lnSpcReduction="20000"/>
          </a:bodyPr>
          <a:lstStyle/>
          <a:p>
            <a:r>
              <a:rPr lang="en-US" dirty="0"/>
              <a:t>What do you think the person living with dementia was feeling? </a:t>
            </a:r>
          </a:p>
          <a:p>
            <a:pPr marL="0" indent="0">
              <a:buNone/>
            </a:pPr>
            <a:endParaRPr lang="en-US" dirty="0"/>
          </a:p>
          <a:p>
            <a:r>
              <a:rPr lang="en-US" dirty="0"/>
              <a:t>Knowing that all behavior is a form of communication with dementia, what do you think the person living with dementia was trying to communicate?</a:t>
            </a:r>
          </a:p>
          <a:p>
            <a:pPr marL="0" indent="0">
              <a:buNone/>
            </a:pPr>
            <a:endParaRPr lang="en-US" dirty="0"/>
          </a:p>
          <a:p>
            <a:r>
              <a:rPr lang="en-US" dirty="0"/>
              <a:t>What went wrong in the first scene? What was corrected in the second scene?</a:t>
            </a:r>
          </a:p>
          <a:p>
            <a:pPr marL="0" indent="0">
              <a:buNone/>
            </a:pPr>
            <a:endParaRPr lang="en-US" dirty="0"/>
          </a:p>
          <a:p>
            <a:r>
              <a:rPr lang="en-US" dirty="0"/>
              <a:t>What tools do you need to be successful caring for someone with dementia?</a:t>
            </a:r>
          </a:p>
          <a:p>
            <a:pPr marL="0" indent="0">
              <a:buNone/>
            </a:pPr>
            <a:endParaRPr lang="en-US" dirty="0"/>
          </a:p>
          <a:p>
            <a:r>
              <a:rPr lang="en-US" dirty="0"/>
              <a:t>The videos show one way to be helpful. What are some of the strategies you’ve used in the past that have been successful in helping someone living with dementia</a:t>
            </a:r>
          </a:p>
        </p:txBody>
      </p:sp>
    </p:spTree>
    <p:extLst>
      <p:ext uri="{BB962C8B-B14F-4D97-AF65-F5344CB8AC3E}">
        <p14:creationId xmlns:p14="http://schemas.microsoft.com/office/powerpoint/2010/main" val="1156806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5"/>
          <p:cNvSpPr txBox="1">
            <a:spLocks noChangeArrowheads="1"/>
          </p:cNvSpPr>
          <p:nvPr/>
        </p:nvSpPr>
        <p:spPr bwMode="auto">
          <a:xfrm>
            <a:off x="2390251" y="298724"/>
            <a:ext cx="73914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100000"/>
              </a:lnSpc>
              <a:spcBef>
                <a:spcPct val="50000"/>
              </a:spcBef>
              <a:buFontTx/>
              <a:buNone/>
            </a:pPr>
            <a:r>
              <a:rPr lang="en-US" altLang="en-US" sz="4400" b="1" dirty="0">
                <a:solidFill>
                  <a:srgbClr val="180F5E"/>
                </a:solidFill>
                <a:ea typeface="ＭＳ Ｐゴシック" panose="020B0600070205080204" pitchFamily="34" charset="-128"/>
              </a:rPr>
              <a:t>Wandering</a:t>
            </a:r>
            <a:endParaRPr lang="en-US" altLang="en-US" sz="4400" b="1" dirty="0">
              <a:solidFill>
                <a:srgbClr val="000000"/>
              </a:solidFill>
              <a:ea typeface="ＭＳ Ｐゴシック" panose="020B0600070205080204" pitchFamily="34" charset="-128"/>
            </a:endParaRPr>
          </a:p>
          <a:p>
            <a:pPr eaLnBrk="1" hangingPunct="1">
              <a:lnSpc>
                <a:spcPct val="100000"/>
              </a:lnSpc>
              <a:spcBef>
                <a:spcPct val="50000"/>
              </a:spcBef>
              <a:buFontTx/>
              <a:buNone/>
            </a:pPr>
            <a:endParaRPr lang="en-US" altLang="en-US" sz="1800" dirty="0">
              <a:latin typeface="Univers 57 Condensed" pitchFamily="1" charset="0"/>
              <a:ea typeface="ＭＳ Ｐゴシック" panose="020B0600070205080204" pitchFamily="34" charset="-128"/>
            </a:endParaRPr>
          </a:p>
        </p:txBody>
      </p:sp>
      <p:sp>
        <p:nvSpPr>
          <p:cNvPr id="34819" name="Rectangle 6"/>
          <p:cNvSpPr>
            <a:spLocks noGrp="1" noChangeArrowheads="1"/>
          </p:cNvSpPr>
          <p:nvPr>
            <p:ph idx="1"/>
          </p:nvPr>
        </p:nvSpPr>
        <p:spPr>
          <a:xfrm>
            <a:off x="1612670" y="1257300"/>
            <a:ext cx="8499572" cy="4343400"/>
          </a:xfrm>
        </p:spPr>
        <p:txBody>
          <a:bodyPr>
            <a:normAutofit fontScale="92500" lnSpcReduction="10000"/>
          </a:bodyPr>
          <a:lstStyle/>
          <a:p>
            <a:pPr>
              <a:buClr>
                <a:schemeClr val="tx1"/>
              </a:buClr>
            </a:pPr>
            <a:r>
              <a:rPr lang="en-US" altLang="en-US" dirty="0">
                <a:solidFill>
                  <a:srgbClr val="180F5E"/>
                </a:solidFill>
                <a:latin typeface="Century Gothic" panose="020B0502020202020204" pitchFamily="34" charset="0"/>
              </a:rPr>
              <a:t>Six out of ten people with Alzheimer’s will  wander</a:t>
            </a:r>
          </a:p>
          <a:p>
            <a:pPr>
              <a:buClr>
                <a:schemeClr val="tx1"/>
              </a:buClr>
            </a:pPr>
            <a:endParaRPr lang="en-US" altLang="en-US" dirty="0">
              <a:solidFill>
                <a:srgbClr val="180F5E"/>
              </a:solidFill>
              <a:latin typeface="Century Gothic" panose="020B0502020202020204" pitchFamily="34" charset="0"/>
            </a:endParaRPr>
          </a:p>
          <a:p>
            <a:pPr>
              <a:buClr>
                <a:schemeClr val="tx1"/>
              </a:buClr>
            </a:pPr>
            <a:r>
              <a:rPr lang="en-US" altLang="en-US" dirty="0">
                <a:solidFill>
                  <a:srgbClr val="180F5E"/>
                </a:solidFill>
                <a:latin typeface="Century Gothic" panose="020B0502020202020204" pitchFamily="34" charset="0"/>
              </a:rPr>
              <a:t>If not found within 24 hours, up to 50% risk         serious injury or death</a:t>
            </a:r>
          </a:p>
          <a:p>
            <a:pPr>
              <a:buClr>
                <a:schemeClr val="tx1"/>
              </a:buClr>
            </a:pPr>
            <a:endParaRPr lang="en-US" altLang="en-US" dirty="0">
              <a:solidFill>
                <a:srgbClr val="180F5E"/>
              </a:solidFill>
              <a:latin typeface="Century Gothic" panose="020B0502020202020204" pitchFamily="34" charset="0"/>
            </a:endParaRPr>
          </a:p>
          <a:p>
            <a:pPr>
              <a:buClr>
                <a:schemeClr val="tx1"/>
              </a:buClr>
            </a:pPr>
            <a:r>
              <a:rPr lang="en-US" altLang="en-US" dirty="0">
                <a:solidFill>
                  <a:srgbClr val="180F5E"/>
                </a:solidFill>
                <a:latin typeface="Century Gothic" panose="020B0502020202020204" pitchFamily="34" charset="0"/>
              </a:rPr>
              <a:t>Wandering can take place in multiple ways: on foot, by wheelchair, in a car and by public transportation</a:t>
            </a:r>
          </a:p>
          <a:p>
            <a:pPr>
              <a:buClr>
                <a:schemeClr val="tx1"/>
              </a:buClr>
            </a:pPr>
            <a:endParaRPr lang="en-US" altLang="en-US" dirty="0">
              <a:solidFill>
                <a:srgbClr val="180F5E"/>
              </a:solidFill>
              <a:latin typeface="Century Gothic" panose="020B0502020202020204" pitchFamily="34" charset="0"/>
            </a:endParaRPr>
          </a:p>
          <a:p>
            <a:pPr>
              <a:buClr>
                <a:schemeClr val="tx1"/>
              </a:buClr>
            </a:pPr>
            <a:r>
              <a:rPr lang="en-US" altLang="en-US" dirty="0">
                <a:solidFill>
                  <a:srgbClr val="180F5E"/>
                </a:solidFill>
                <a:latin typeface="Century Gothic" panose="020B0502020202020204" pitchFamily="34" charset="0"/>
              </a:rPr>
              <a:t>Wandering can be triggered by stressful situations</a:t>
            </a:r>
          </a:p>
          <a:p>
            <a:pPr eaLnBrk="1" hangingPunct="1">
              <a:buClr>
                <a:schemeClr val="tx1"/>
              </a:buClr>
              <a:buFont typeface="Webdings" panose="05030102010509060703" pitchFamily="18" charset="2"/>
              <a:buChar char="="/>
            </a:pPr>
            <a:endParaRPr lang="en-US" altLang="en-US" dirty="0">
              <a:solidFill>
                <a:srgbClr val="180F5E"/>
              </a:solidFill>
              <a:latin typeface="Century Gothic" panose="020B0502020202020204" pitchFamily="34" charset="0"/>
            </a:endParaRPr>
          </a:p>
        </p:txBody>
      </p:sp>
    </p:spTree>
    <p:extLst>
      <p:ext uri="{BB962C8B-B14F-4D97-AF65-F5344CB8AC3E}">
        <p14:creationId xmlns:p14="http://schemas.microsoft.com/office/powerpoint/2010/main" val="3080907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bwMode="auto">
          <a:xfrm>
            <a:off x="2190163" y="1157208"/>
            <a:ext cx="7226442" cy="129381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pPr>
              <a:defRPr/>
            </a:pPr>
            <a:r>
              <a:rPr lang="en-US" altLang="en-US" sz="4800" b="1" dirty="0">
                <a:latin typeface="Century Gothic" panose="020B0502020202020204" pitchFamily="34" charset="0"/>
              </a:rPr>
              <a:t>Medic Alert + Safe Return</a:t>
            </a:r>
          </a:p>
        </p:txBody>
      </p:sp>
      <p:sp>
        <p:nvSpPr>
          <p:cNvPr id="36867" name="Content Placeholder 2"/>
          <p:cNvSpPr>
            <a:spLocks noGrp="1"/>
          </p:cNvSpPr>
          <p:nvPr>
            <p:ph idx="1"/>
          </p:nvPr>
        </p:nvSpPr>
        <p:spPr>
          <a:xfrm>
            <a:off x="2079086" y="2083324"/>
            <a:ext cx="7919612" cy="3792182"/>
          </a:xfrm>
        </p:spPr>
        <p:txBody>
          <a:bodyPr>
            <a:normAutofit fontScale="77500" lnSpcReduction="20000"/>
          </a:bodyPr>
          <a:lstStyle/>
          <a:p>
            <a:pPr eaLnBrk="1" hangingPunct="1">
              <a:buClr>
                <a:schemeClr val="tx1"/>
              </a:buClr>
            </a:pPr>
            <a:r>
              <a:rPr lang="en-US" altLang="en-US" dirty="0">
                <a:solidFill>
                  <a:srgbClr val="180F5E"/>
                </a:solidFill>
                <a:latin typeface="Century Gothic" panose="020B0502020202020204" pitchFamily="34" charset="0"/>
              </a:rPr>
              <a:t>ID jewelry that provides an 800 number to contact for info based on ID number</a:t>
            </a:r>
          </a:p>
          <a:p>
            <a:pPr eaLnBrk="1" hangingPunct="1">
              <a:buClr>
                <a:schemeClr val="tx1"/>
              </a:buClr>
            </a:pPr>
            <a:r>
              <a:rPr lang="en-US" altLang="en-US" dirty="0">
                <a:solidFill>
                  <a:srgbClr val="180F5E"/>
                </a:solidFill>
                <a:latin typeface="Century Gothic" panose="020B0502020202020204" pitchFamily="34" charset="0"/>
              </a:rPr>
              <a:t>Highly successful return rate </a:t>
            </a:r>
          </a:p>
          <a:p>
            <a:pPr eaLnBrk="1" hangingPunct="1">
              <a:buClr>
                <a:schemeClr val="tx1"/>
              </a:buClr>
            </a:pPr>
            <a:r>
              <a:rPr lang="en-US" altLang="en-US" dirty="0">
                <a:solidFill>
                  <a:srgbClr val="180F5E"/>
                </a:solidFill>
                <a:latin typeface="Century Gothic" panose="020B0502020202020204" pitchFamily="34" charset="0"/>
              </a:rPr>
              <a:t>Caregiver jewelry</a:t>
            </a:r>
          </a:p>
          <a:p>
            <a:pPr eaLnBrk="1" hangingPunct="1">
              <a:buClr>
                <a:schemeClr val="tx1"/>
              </a:buClr>
            </a:pPr>
            <a:r>
              <a:rPr lang="en-US" altLang="en-US" dirty="0">
                <a:solidFill>
                  <a:srgbClr val="180F5E"/>
                </a:solidFill>
                <a:latin typeface="Century Gothic" panose="020B0502020202020204" pitchFamily="34" charset="0"/>
              </a:rPr>
              <a:t>More info at front of the room</a:t>
            </a:r>
          </a:p>
          <a:p>
            <a:pPr eaLnBrk="1" hangingPunct="1">
              <a:buClr>
                <a:schemeClr val="tx1"/>
              </a:buClr>
              <a:buNone/>
            </a:pPr>
            <a:r>
              <a:rPr lang="en-US" altLang="en-US" sz="4000" b="1" dirty="0">
                <a:solidFill>
                  <a:srgbClr val="180F5E"/>
                </a:solidFill>
                <a:latin typeface="Century Gothic" panose="020B0502020202020204" pitchFamily="34" charset="0"/>
              </a:rPr>
              <a:t>        </a:t>
            </a:r>
            <a:r>
              <a:rPr lang="en-US" altLang="en-US" sz="4000" b="1" dirty="0">
                <a:latin typeface="Century Gothic" panose="020B0502020202020204" pitchFamily="34" charset="0"/>
              </a:rPr>
              <a:t>SILVER ALERT</a:t>
            </a:r>
          </a:p>
          <a:p>
            <a:pPr>
              <a:buClr>
                <a:schemeClr val="tx1"/>
              </a:buClr>
            </a:pPr>
            <a:r>
              <a:rPr lang="en-US" altLang="en-US" dirty="0">
                <a:latin typeface="Century Gothic" panose="020B0502020202020204" pitchFamily="34" charset="0"/>
              </a:rPr>
              <a:t>In place since August 1, 2014</a:t>
            </a:r>
          </a:p>
          <a:p>
            <a:pPr>
              <a:buClr>
                <a:schemeClr val="tx1"/>
              </a:buClr>
            </a:pPr>
            <a:r>
              <a:rPr lang="en-US" altLang="en-US" dirty="0">
                <a:latin typeface="Century Gothic" panose="020B0502020202020204" pitchFamily="34" charset="0"/>
              </a:rPr>
              <a:t>Through Wisconsin Crime Alert Network</a:t>
            </a:r>
          </a:p>
          <a:p>
            <a:pPr>
              <a:buClr>
                <a:schemeClr val="tx1"/>
              </a:buClr>
            </a:pPr>
            <a:r>
              <a:rPr lang="en-US" altLang="en-US" dirty="0">
                <a:latin typeface="Century Gothic" panose="020B0502020202020204" pitchFamily="34" charset="0"/>
              </a:rPr>
              <a:t>Notify public of missing persons over 60 with Alzheimer’s, dementia or permanent cognitive impairment via email, fax or text</a:t>
            </a:r>
          </a:p>
        </p:txBody>
      </p:sp>
    </p:spTree>
    <p:extLst>
      <p:ext uri="{BB962C8B-B14F-4D97-AF65-F5344CB8AC3E}">
        <p14:creationId xmlns:p14="http://schemas.microsoft.com/office/powerpoint/2010/main" val="2874303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5"/>
          <p:cNvSpPr txBox="1">
            <a:spLocks noChangeArrowheads="1"/>
          </p:cNvSpPr>
          <p:nvPr/>
        </p:nvSpPr>
        <p:spPr bwMode="auto">
          <a:xfrm>
            <a:off x="1954062" y="466094"/>
            <a:ext cx="7391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100000"/>
              </a:lnSpc>
              <a:spcBef>
                <a:spcPct val="50000"/>
              </a:spcBef>
              <a:buFontTx/>
              <a:buNone/>
              <a:defRPr/>
            </a:pPr>
            <a:r>
              <a:rPr lang="en-US" altLang="en-US" sz="5400" b="1" dirty="0">
                <a:solidFill>
                  <a:prstClr val="black"/>
                </a:solidFill>
                <a:ea typeface="+mj-ea"/>
                <a:cs typeface="+mj-cs"/>
              </a:rPr>
              <a:t>Communication Tips</a:t>
            </a:r>
            <a:endParaRPr lang="en-US" altLang="en-US" sz="4400" b="1" cap="all" dirty="0">
              <a:ea typeface="ＭＳ Ｐゴシック" panose="020B0600070205080204" pitchFamily="34" charset="-128"/>
            </a:endParaRPr>
          </a:p>
        </p:txBody>
      </p:sp>
      <p:sp>
        <p:nvSpPr>
          <p:cNvPr id="11267" name="Rectangle 6"/>
          <p:cNvSpPr>
            <a:spLocks noGrp="1" noChangeArrowheads="1"/>
          </p:cNvSpPr>
          <p:nvPr>
            <p:ph idx="1"/>
          </p:nvPr>
        </p:nvSpPr>
        <p:spPr>
          <a:xfrm>
            <a:off x="2285999" y="1573900"/>
            <a:ext cx="8495607" cy="3710199"/>
          </a:xfrm>
        </p:spPr>
        <p:txBody>
          <a:bodyPr rtlCol="0">
            <a:normAutofit fontScale="70000" lnSpcReduction="20000"/>
          </a:bodyPr>
          <a:lstStyle/>
          <a:p>
            <a:pPr>
              <a:buClr>
                <a:schemeClr val="tx1"/>
              </a:buClr>
              <a:defRPr/>
            </a:pPr>
            <a:r>
              <a:rPr lang="en-US" altLang="en-US" dirty="0">
                <a:solidFill>
                  <a:srgbClr val="180F5E"/>
                </a:solidFill>
                <a:latin typeface="Century Gothic" panose="020B0502020202020204" pitchFamily="34" charset="0"/>
              </a:rPr>
              <a:t>Approach from the front</a:t>
            </a:r>
          </a:p>
          <a:p>
            <a:pPr marL="0" indent="0">
              <a:buClr>
                <a:schemeClr val="tx1"/>
              </a:buClr>
              <a:buNone/>
              <a:defRPr/>
            </a:pPr>
            <a:endParaRPr lang="en-US" altLang="en-US" sz="800" dirty="0">
              <a:solidFill>
                <a:srgbClr val="180F5E"/>
              </a:solidFill>
              <a:latin typeface="Century Gothic" panose="020B0502020202020204" pitchFamily="34" charset="0"/>
            </a:endParaRPr>
          </a:p>
          <a:p>
            <a:pPr>
              <a:buClr>
                <a:schemeClr val="tx1"/>
              </a:buClr>
              <a:defRPr/>
            </a:pPr>
            <a:r>
              <a:rPr lang="en-US" altLang="en-US" dirty="0">
                <a:solidFill>
                  <a:srgbClr val="180F5E"/>
                </a:solidFill>
                <a:latin typeface="Century Gothic" panose="020B0502020202020204" pitchFamily="34" charset="0"/>
              </a:rPr>
              <a:t>14-inch window</a:t>
            </a:r>
          </a:p>
          <a:p>
            <a:pPr marL="0" indent="0">
              <a:buClr>
                <a:schemeClr val="tx1"/>
              </a:buClr>
              <a:buNone/>
              <a:defRPr/>
            </a:pPr>
            <a:endParaRPr lang="en-US" altLang="en-US" sz="800" dirty="0">
              <a:solidFill>
                <a:srgbClr val="180F5E"/>
              </a:solidFill>
              <a:latin typeface="Century Gothic" panose="020B0502020202020204" pitchFamily="34" charset="0"/>
            </a:endParaRPr>
          </a:p>
          <a:p>
            <a:pPr>
              <a:buClr>
                <a:schemeClr val="tx1"/>
              </a:buClr>
              <a:defRPr/>
            </a:pPr>
            <a:r>
              <a:rPr lang="en-US" altLang="en-US" dirty="0">
                <a:solidFill>
                  <a:srgbClr val="180F5E"/>
                </a:solidFill>
                <a:latin typeface="Century Gothic" panose="020B0502020202020204" pitchFamily="34" charset="0"/>
              </a:rPr>
              <a:t>Introduce yourself, multiple times if necessary</a:t>
            </a:r>
          </a:p>
          <a:p>
            <a:pPr marL="0" indent="0">
              <a:buClr>
                <a:schemeClr val="tx1"/>
              </a:buClr>
              <a:buNone/>
              <a:defRPr/>
            </a:pPr>
            <a:endParaRPr lang="en-US" altLang="en-US" sz="900" dirty="0">
              <a:solidFill>
                <a:srgbClr val="180F5E"/>
              </a:solidFill>
              <a:latin typeface="Century Gothic" panose="020B0502020202020204" pitchFamily="34" charset="0"/>
            </a:endParaRPr>
          </a:p>
          <a:p>
            <a:pPr>
              <a:buClr>
                <a:schemeClr val="tx1"/>
              </a:buClr>
              <a:defRPr/>
            </a:pPr>
            <a:r>
              <a:rPr lang="en-US" altLang="en-US" dirty="0">
                <a:solidFill>
                  <a:srgbClr val="180F5E"/>
                </a:solidFill>
                <a:latin typeface="Century Gothic" panose="020B0502020202020204" pitchFamily="34" charset="0"/>
              </a:rPr>
              <a:t>Speak slowly</a:t>
            </a:r>
          </a:p>
          <a:p>
            <a:pPr marL="0" indent="0">
              <a:buClr>
                <a:schemeClr val="tx1"/>
              </a:buClr>
              <a:buNone/>
              <a:defRPr/>
            </a:pPr>
            <a:endParaRPr lang="en-US" altLang="en-US" sz="900" dirty="0">
              <a:solidFill>
                <a:srgbClr val="180F5E"/>
              </a:solidFill>
              <a:latin typeface="Century Gothic" panose="020B0502020202020204" pitchFamily="34" charset="0"/>
            </a:endParaRPr>
          </a:p>
          <a:p>
            <a:pPr>
              <a:buClr>
                <a:schemeClr val="tx1"/>
              </a:buClr>
              <a:defRPr/>
            </a:pPr>
            <a:r>
              <a:rPr lang="en-US" altLang="en-US" dirty="0">
                <a:solidFill>
                  <a:srgbClr val="180F5E"/>
                </a:solidFill>
                <a:latin typeface="Century Gothic" panose="020B0502020202020204" pitchFamily="34" charset="0"/>
              </a:rPr>
              <a:t>Use simple language</a:t>
            </a:r>
          </a:p>
          <a:p>
            <a:pPr marL="0" indent="0">
              <a:buClr>
                <a:schemeClr val="tx1"/>
              </a:buClr>
              <a:buNone/>
              <a:defRPr/>
            </a:pPr>
            <a:endParaRPr lang="en-US" altLang="en-US" sz="900" dirty="0">
              <a:solidFill>
                <a:srgbClr val="180F5E"/>
              </a:solidFill>
              <a:latin typeface="Century Gothic" panose="020B0502020202020204" pitchFamily="34" charset="0"/>
            </a:endParaRPr>
          </a:p>
          <a:p>
            <a:pPr>
              <a:buClr>
                <a:schemeClr val="tx1"/>
              </a:buClr>
              <a:defRPr/>
            </a:pPr>
            <a:r>
              <a:rPr lang="en-US" altLang="en-US" dirty="0">
                <a:solidFill>
                  <a:srgbClr val="180F5E"/>
                </a:solidFill>
                <a:latin typeface="Century Gothic" panose="020B0502020202020204" pitchFamily="34" charset="0"/>
              </a:rPr>
              <a:t>Be mindful of body language, yours and theirs</a:t>
            </a:r>
          </a:p>
          <a:p>
            <a:pPr marL="0" indent="0">
              <a:buClr>
                <a:schemeClr val="tx1"/>
              </a:buClr>
              <a:buNone/>
              <a:defRPr/>
            </a:pPr>
            <a:endParaRPr lang="en-US" altLang="en-US" sz="900" dirty="0">
              <a:solidFill>
                <a:srgbClr val="180F5E"/>
              </a:solidFill>
              <a:latin typeface="Century Gothic" panose="020B0502020202020204" pitchFamily="34" charset="0"/>
            </a:endParaRPr>
          </a:p>
          <a:p>
            <a:pPr>
              <a:buClr>
                <a:schemeClr val="tx1"/>
              </a:buClr>
              <a:defRPr/>
            </a:pPr>
            <a:r>
              <a:rPr lang="en-US" altLang="en-US" dirty="0">
                <a:solidFill>
                  <a:srgbClr val="180F5E"/>
                </a:solidFill>
                <a:latin typeface="Century Gothic" panose="020B0502020202020204" pitchFamily="34" charset="0"/>
              </a:rPr>
              <a:t>Be mindful of voice tone, volume and intonation, yours and theirs</a:t>
            </a:r>
          </a:p>
        </p:txBody>
      </p:sp>
    </p:spTree>
    <p:extLst>
      <p:ext uri="{BB962C8B-B14F-4D97-AF65-F5344CB8AC3E}">
        <p14:creationId xmlns:p14="http://schemas.microsoft.com/office/powerpoint/2010/main" val="2589106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5"/>
          <p:cNvSpPr txBox="1">
            <a:spLocks noChangeArrowheads="1"/>
          </p:cNvSpPr>
          <p:nvPr/>
        </p:nvSpPr>
        <p:spPr bwMode="auto">
          <a:xfrm>
            <a:off x="1994948" y="1000407"/>
            <a:ext cx="7391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100000"/>
              </a:lnSpc>
              <a:spcBef>
                <a:spcPct val="50000"/>
              </a:spcBef>
              <a:buFontTx/>
              <a:buNone/>
              <a:defRPr/>
            </a:pPr>
            <a:r>
              <a:rPr lang="en-US" altLang="en-US" sz="5400" b="1" dirty="0">
                <a:solidFill>
                  <a:prstClr val="black"/>
                </a:solidFill>
                <a:ea typeface="+mj-ea"/>
                <a:cs typeface="+mj-cs"/>
              </a:rPr>
              <a:t>Communication Tips</a:t>
            </a:r>
            <a:endParaRPr lang="en-US" altLang="en-US" sz="4400" b="1" cap="all" dirty="0">
              <a:ea typeface="ＭＳ Ｐゴシック" panose="020B0600070205080204" pitchFamily="34" charset="-128"/>
            </a:endParaRPr>
          </a:p>
        </p:txBody>
      </p:sp>
      <p:sp>
        <p:nvSpPr>
          <p:cNvPr id="39939" name="Rectangle 6"/>
          <p:cNvSpPr>
            <a:spLocks noGrp="1" noChangeArrowheads="1"/>
          </p:cNvSpPr>
          <p:nvPr>
            <p:ph idx="1"/>
          </p:nvPr>
        </p:nvSpPr>
        <p:spPr>
          <a:xfrm>
            <a:off x="2286000" y="2045617"/>
            <a:ext cx="7620000" cy="3778429"/>
          </a:xfrm>
        </p:spPr>
        <p:txBody>
          <a:bodyPr>
            <a:normAutofit fontScale="92500" lnSpcReduction="20000"/>
          </a:bodyPr>
          <a:lstStyle/>
          <a:p>
            <a:pPr>
              <a:buClr>
                <a:schemeClr val="tx1"/>
              </a:buClr>
            </a:pPr>
            <a:r>
              <a:rPr lang="en-US" altLang="en-US" dirty="0">
                <a:solidFill>
                  <a:srgbClr val="180F5E"/>
                </a:solidFill>
                <a:latin typeface="Century Gothic" panose="020B0502020202020204" pitchFamily="34" charset="0"/>
              </a:rPr>
              <a:t>Excess tension radiates and exacerbates</a:t>
            </a:r>
          </a:p>
          <a:p>
            <a:pPr>
              <a:buClr>
                <a:schemeClr val="tx1"/>
              </a:buClr>
            </a:pPr>
            <a:endParaRPr lang="en-US" altLang="en-US" sz="800" dirty="0">
              <a:solidFill>
                <a:srgbClr val="180F5E"/>
              </a:solidFill>
              <a:latin typeface="Century Gothic" panose="020B0502020202020204" pitchFamily="34" charset="0"/>
            </a:endParaRPr>
          </a:p>
          <a:p>
            <a:pPr>
              <a:buClr>
                <a:schemeClr val="tx1"/>
              </a:buClr>
            </a:pPr>
            <a:r>
              <a:rPr lang="en-US" altLang="en-US" dirty="0">
                <a:solidFill>
                  <a:srgbClr val="180F5E"/>
                </a:solidFill>
                <a:latin typeface="Century Gothic" panose="020B0502020202020204" pitchFamily="34" charset="0"/>
              </a:rPr>
              <a:t>Minimize distractions when possible</a:t>
            </a:r>
          </a:p>
          <a:p>
            <a:pPr>
              <a:buClr>
                <a:schemeClr val="tx1"/>
              </a:buClr>
            </a:pPr>
            <a:endParaRPr lang="en-US" altLang="en-US" sz="800" dirty="0">
              <a:solidFill>
                <a:srgbClr val="180F5E"/>
              </a:solidFill>
              <a:latin typeface="Century Gothic" panose="020B0502020202020204" pitchFamily="34" charset="0"/>
            </a:endParaRPr>
          </a:p>
          <a:p>
            <a:pPr>
              <a:buClr>
                <a:schemeClr val="tx1"/>
              </a:buClr>
            </a:pPr>
            <a:r>
              <a:rPr lang="en-US" altLang="en-US" dirty="0">
                <a:solidFill>
                  <a:srgbClr val="180F5E"/>
                </a:solidFill>
                <a:latin typeface="Century Gothic" panose="020B0502020202020204" pitchFamily="34" charset="0"/>
              </a:rPr>
              <a:t>Don’t talk down to the person</a:t>
            </a:r>
          </a:p>
          <a:p>
            <a:pPr>
              <a:buClr>
                <a:schemeClr val="tx1"/>
              </a:buClr>
            </a:pPr>
            <a:endParaRPr lang="en-US" altLang="en-US" sz="800" dirty="0">
              <a:solidFill>
                <a:srgbClr val="180F5E"/>
              </a:solidFill>
              <a:latin typeface="Century Gothic" panose="020B0502020202020204" pitchFamily="34" charset="0"/>
            </a:endParaRPr>
          </a:p>
          <a:p>
            <a:pPr>
              <a:buClr>
                <a:schemeClr val="tx1"/>
              </a:buClr>
            </a:pPr>
            <a:r>
              <a:rPr lang="en-US" altLang="en-US" dirty="0">
                <a:solidFill>
                  <a:srgbClr val="180F5E"/>
                </a:solidFill>
                <a:latin typeface="Century Gothic" panose="020B0502020202020204" pitchFamily="34" charset="0"/>
              </a:rPr>
              <a:t>Work one-on-one when you can</a:t>
            </a:r>
          </a:p>
          <a:p>
            <a:pPr>
              <a:buClr>
                <a:schemeClr val="tx1"/>
              </a:buClr>
            </a:pPr>
            <a:endParaRPr lang="en-US" altLang="en-US" sz="800" dirty="0">
              <a:solidFill>
                <a:srgbClr val="180F5E"/>
              </a:solidFill>
              <a:latin typeface="Century Gothic" panose="020B0502020202020204" pitchFamily="34" charset="0"/>
            </a:endParaRPr>
          </a:p>
          <a:p>
            <a:pPr>
              <a:buClr>
                <a:schemeClr val="tx1"/>
              </a:buClr>
            </a:pPr>
            <a:r>
              <a:rPr lang="en-US" altLang="en-US" dirty="0">
                <a:solidFill>
                  <a:srgbClr val="180F5E"/>
                </a:solidFill>
                <a:latin typeface="Century Gothic" panose="020B0502020202020204" pitchFamily="34" charset="0"/>
              </a:rPr>
              <a:t>They may be able to hear you, but not        understand</a:t>
            </a:r>
          </a:p>
          <a:p>
            <a:pPr>
              <a:buClr>
                <a:schemeClr val="tx1"/>
              </a:buClr>
            </a:pPr>
            <a:endParaRPr lang="en-US" altLang="en-US" sz="800" dirty="0">
              <a:solidFill>
                <a:srgbClr val="180F5E"/>
              </a:solidFill>
              <a:latin typeface="Century Gothic" panose="020B0502020202020204" pitchFamily="34" charset="0"/>
            </a:endParaRPr>
          </a:p>
          <a:p>
            <a:pPr>
              <a:buClr>
                <a:schemeClr val="tx1"/>
              </a:buClr>
            </a:pPr>
            <a:r>
              <a:rPr lang="en-US" altLang="en-US" dirty="0">
                <a:solidFill>
                  <a:srgbClr val="180F5E"/>
                </a:solidFill>
                <a:latin typeface="Century Gothic" panose="020B0502020202020204" pitchFamily="34" charset="0"/>
              </a:rPr>
              <a:t>Face the person when speaking to them</a:t>
            </a:r>
          </a:p>
        </p:txBody>
      </p:sp>
    </p:spTree>
    <p:extLst>
      <p:ext uri="{BB962C8B-B14F-4D97-AF65-F5344CB8AC3E}">
        <p14:creationId xmlns:p14="http://schemas.microsoft.com/office/powerpoint/2010/main" val="511974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2314575" y="898202"/>
            <a:ext cx="7886700" cy="132556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gn="ctr">
              <a:defRPr/>
            </a:pPr>
            <a:r>
              <a:rPr lang="en-US" altLang="en-US" sz="5400" dirty="0">
                <a:latin typeface="Century Gothic" panose="020B0502020202020204" pitchFamily="34" charset="0"/>
              </a:rPr>
              <a:t>Communication Tips</a:t>
            </a:r>
          </a:p>
        </p:txBody>
      </p:sp>
      <p:sp>
        <p:nvSpPr>
          <p:cNvPr id="41987" name="Content Placeholder 2"/>
          <p:cNvSpPr>
            <a:spLocks noGrp="1"/>
          </p:cNvSpPr>
          <p:nvPr>
            <p:ph idx="1"/>
          </p:nvPr>
        </p:nvSpPr>
        <p:spPr>
          <a:xfrm>
            <a:off x="1971675" y="2413263"/>
            <a:ext cx="8229600" cy="3487917"/>
          </a:xfrm>
        </p:spPr>
        <p:txBody>
          <a:bodyPr>
            <a:normAutofit fontScale="92500" lnSpcReduction="10000"/>
          </a:bodyPr>
          <a:lstStyle/>
          <a:p>
            <a:pPr eaLnBrk="1" hangingPunct="1"/>
            <a:r>
              <a:rPr lang="en-US" altLang="en-US" dirty="0">
                <a:latin typeface="Century Gothic" panose="020B0502020202020204" pitchFamily="34" charset="0"/>
              </a:rPr>
              <a:t>Ask questions of the family rather than directly of the person. Will help keep stress levels down.</a:t>
            </a:r>
          </a:p>
          <a:p>
            <a:pPr marL="0" indent="0">
              <a:buNone/>
            </a:pPr>
            <a:endParaRPr lang="en-US" altLang="en-US" sz="800" dirty="0">
              <a:latin typeface="Century Gothic" panose="020B0502020202020204" pitchFamily="34" charset="0"/>
            </a:endParaRPr>
          </a:p>
          <a:p>
            <a:pPr eaLnBrk="1" hangingPunct="1"/>
            <a:r>
              <a:rPr lang="en-US" altLang="en-US" dirty="0">
                <a:latin typeface="Century Gothic" panose="020B0502020202020204" pitchFamily="34" charset="0"/>
              </a:rPr>
              <a:t>The life story is the best communication tool</a:t>
            </a:r>
          </a:p>
          <a:p>
            <a:pPr marL="0" indent="0">
              <a:buNone/>
            </a:pPr>
            <a:endParaRPr lang="en-US" altLang="en-US" sz="800" dirty="0">
              <a:latin typeface="Century Gothic" panose="020B0502020202020204" pitchFamily="34" charset="0"/>
            </a:endParaRPr>
          </a:p>
          <a:p>
            <a:pPr eaLnBrk="1" hangingPunct="1"/>
            <a:r>
              <a:rPr lang="en-US" altLang="en-US" dirty="0">
                <a:latin typeface="Century Gothic" panose="020B0502020202020204" pitchFamily="34" charset="0"/>
              </a:rPr>
              <a:t>Find out a few tidbits to use to make a connection to the person</a:t>
            </a:r>
          </a:p>
          <a:p>
            <a:pPr marL="0" indent="0">
              <a:buNone/>
            </a:pPr>
            <a:endParaRPr lang="en-US" altLang="en-US" sz="800" dirty="0">
              <a:latin typeface="Century Gothic" panose="020B0502020202020204" pitchFamily="34" charset="0"/>
            </a:endParaRPr>
          </a:p>
          <a:p>
            <a:pPr eaLnBrk="1" hangingPunct="1"/>
            <a:r>
              <a:rPr lang="en-US" altLang="en-US" dirty="0">
                <a:latin typeface="Century Gothic" panose="020B0502020202020204" pitchFamily="34" charset="0"/>
              </a:rPr>
              <a:t>In Alzheimer’s disease, all behavior is communication.</a:t>
            </a:r>
          </a:p>
          <a:p>
            <a:pPr eaLnBrk="1" hangingPunct="1"/>
            <a:endParaRPr lang="en-US" altLang="en-US" dirty="0">
              <a:latin typeface="Century Gothic" panose="020B0502020202020204" pitchFamily="34" charset="0"/>
            </a:endParaRPr>
          </a:p>
        </p:txBody>
      </p:sp>
    </p:spTree>
    <p:extLst>
      <p:ext uri="{BB962C8B-B14F-4D97-AF65-F5344CB8AC3E}">
        <p14:creationId xmlns:p14="http://schemas.microsoft.com/office/powerpoint/2010/main" val="1855291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5"/>
          <p:cNvSpPr txBox="1">
            <a:spLocks noChangeArrowheads="1"/>
          </p:cNvSpPr>
          <p:nvPr/>
        </p:nvSpPr>
        <p:spPr bwMode="auto">
          <a:xfrm>
            <a:off x="1913527" y="1027437"/>
            <a:ext cx="81534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fontAlgn="base">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100000"/>
              </a:lnSpc>
              <a:spcBef>
                <a:spcPct val="50000"/>
              </a:spcBef>
              <a:buFontTx/>
              <a:buNone/>
              <a:defRPr/>
            </a:pPr>
            <a:r>
              <a:rPr lang="en-US" altLang="en-US" sz="4400" b="1" cap="all" dirty="0">
                <a:ea typeface="ＭＳ Ｐゴシック" panose="020B0600070205080204" pitchFamily="34" charset="-128"/>
              </a:rPr>
              <a:t>TALK Tactics</a:t>
            </a:r>
          </a:p>
        </p:txBody>
      </p:sp>
      <p:sp>
        <p:nvSpPr>
          <p:cNvPr id="43011" name="Rectangle 6"/>
          <p:cNvSpPr>
            <a:spLocks noGrp="1" noChangeArrowheads="1"/>
          </p:cNvSpPr>
          <p:nvPr>
            <p:ph idx="1"/>
          </p:nvPr>
        </p:nvSpPr>
        <p:spPr>
          <a:xfrm>
            <a:off x="2362086" y="2261239"/>
            <a:ext cx="7620000" cy="3657600"/>
          </a:xfrm>
        </p:spPr>
        <p:txBody>
          <a:bodyPr/>
          <a:lstStyle/>
          <a:p>
            <a:pPr eaLnBrk="1" hangingPunct="1">
              <a:buClr>
                <a:schemeClr val="tx1"/>
              </a:buClr>
            </a:pPr>
            <a:r>
              <a:rPr lang="en-US" altLang="en-US" sz="4400" b="1" dirty="0">
                <a:solidFill>
                  <a:srgbClr val="180F5E"/>
                </a:solidFill>
                <a:latin typeface="Century Gothic" panose="020B0502020202020204" pitchFamily="34" charset="0"/>
              </a:rPr>
              <a:t>T</a:t>
            </a:r>
            <a:r>
              <a:rPr lang="en-US" altLang="en-US" sz="4000" dirty="0">
                <a:solidFill>
                  <a:srgbClr val="180F5E"/>
                </a:solidFill>
                <a:latin typeface="Century Gothic" panose="020B0502020202020204" pitchFamily="34" charset="0"/>
              </a:rPr>
              <a:t>ake it slow</a:t>
            </a:r>
          </a:p>
          <a:p>
            <a:pPr eaLnBrk="1" hangingPunct="1">
              <a:buClr>
                <a:schemeClr val="tx1"/>
              </a:buClr>
            </a:pPr>
            <a:r>
              <a:rPr lang="en-US" altLang="en-US" sz="4400" b="1" dirty="0">
                <a:solidFill>
                  <a:srgbClr val="180F5E"/>
                </a:solidFill>
                <a:latin typeface="Century Gothic" panose="020B0502020202020204" pitchFamily="34" charset="0"/>
              </a:rPr>
              <a:t>A</a:t>
            </a:r>
            <a:r>
              <a:rPr lang="en-US" altLang="en-US" sz="4000" dirty="0">
                <a:solidFill>
                  <a:srgbClr val="180F5E"/>
                </a:solidFill>
                <a:latin typeface="Century Gothic" panose="020B0502020202020204" pitchFamily="34" charset="0"/>
              </a:rPr>
              <a:t>sk short, simple questions</a:t>
            </a:r>
          </a:p>
          <a:p>
            <a:pPr eaLnBrk="1" hangingPunct="1">
              <a:buClr>
                <a:schemeClr val="tx1"/>
              </a:buClr>
            </a:pPr>
            <a:r>
              <a:rPr lang="en-US" altLang="en-US" sz="4400" b="1" dirty="0">
                <a:solidFill>
                  <a:srgbClr val="180F5E"/>
                </a:solidFill>
                <a:latin typeface="Century Gothic" panose="020B0502020202020204" pitchFamily="34" charset="0"/>
              </a:rPr>
              <a:t>L</a:t>
            </a:r>
            <a:r>
              <a:rPr lang="en-US" altLang="en-US" sz="4000" dirty="0">
                <a:solidFill>
                  <a:srgbClr val="180F5E"/>
                </a:solidFill>
                <a:latin typeface="Century Gothic" panose="020B0502020202020204" pitchFamily="34" charset="0"/>
              </a:rPr>
              <a:t>imit reality checks</a:t>
            </a:r>
          </a:p>
          <a:p>
            <a:pPr eaLnBrk="1" hangingPunct="1">
              <a:buClr>
                <a:schemeClr val="tx1"/>
              </a:buClr>
            </a:pPr>
            <a:r>
              <a:rPr lang="en-US" altLang="en-US" sz="4400" b="1" dirty="0">
                <a:solidFill>
                  <a:srgbClr val="180F5E"/>
                </a:solidFill>
                <a:latin typeface="Century Gothic" panose="020B0502020202020204" pitchFamily="34" charset="0"/>
              </a:rPr>
              <a:t>K</a:t>
            </a:r>
            <a:r>
              <a:rPr lang="en-US" altLang="en-US" sz="4000" dirty="0">
                <a:solidFill>
                  <a:srgbClr val="180F5E"/>
                </a:solidFill>
                <a:latin typeface="Century Gothic" panose="020B0502020202020204" pitchFamily="34" charset="0"/>
              </a:rPr>
              <a:t>eep eye contact</a:t>
            </a:r>
          </a:p>
        </p:txBody>
      </p:sp>
    </p:spTree>
    <p:extLst>
      <p:ext uri="{BB962C8B-B14F-4D97-AF65-F5344CB8AC3E}">
        <p14:creationId xmlns:p14="http://schemas.microsoft.com/office/powerpoint/2010/main" val="3261202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7C18AD9-08AC-4FD9-8C78-61088FAE678E}"/>
              </a:ext>
            </a:extLst>
          </p:cNvPr>
          <p:cNvPicPr>
            <a:picLocks noChangeAspect="1"/>
          </p:cNvPicPr>
          <p:nvPr/>
        </p:nvPicPr>
        <p:blipFill rotWithShape="1">
          <a:blip r:embed="rId2"/>
          <a:srcRect l="1659" r="31461" b="2"/>
          <a:stretch/>
        </p:blipFill>
        <p:spPr>
          <a:xfrm>
            <a:off x="6586606" y="857250"/>
            <a:ext cx="4081394" cy="4241205"/>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
        <p:nvSpPr>
          <p:cNvPr id="3" name="Content Placeholder 2">
            <a:extLst>
              <a:ext uri="{FF2B5EF4-FFF2-40B4-BE49-F238E27FC236}">
                <a16:creationId xmlns:a16="http://schemas.microsoft.com/office/drawing/2014/main" id="{D765C51D-8B63-4395-88BA-6139B099D648}"/>
              </a:ext>
            </a:extLst>
          </p:cNvPr>
          <p:cNvSpPr txBox="1">
            <a:spLocks/>
          </p:cNvSpPr>
          <p:nvPr/>
        </p:nvSpPr>
        <p:spPr>
          <a:xfrm>
            <a:off x="1796563" y="2566514"/>
            <a:ext cx="4284846" cy="2531940"/>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50" dirty="0"/>
              <a:t>FOR EVERY REPORT OF ABUSE. . . </a:t>
            </a:r>
          </a:p>
          <a:p>
            <a:pPr marL="0" indent="0">
              <a:buNone/>
            </a:pPr>
            <a:r>
              <a:rPr lang="en-US" sz="2250" dirty="0"/>
              <a:t>23.5 CASES GO UNREPORTED</a:t>
            </a:r>
          </a:p>
        </p:txBody>
      </p:sp>
      <p:sp>
        <p:nvSpPr>
          <p:cNvPr id="4" name="TextBox 3">
            <a:extLst>
              <a:ext uri="{FF2B5EF4-FFF2-40B4-BE49-F238E27FC236}">
                <a16:creationId xmlns:a16="http://schemas.microsoft.com/office/drawing/2014/main" id="{BB848139-FADC-4B9B-B774-3CE5323A0A2A}"/>
              </a:ext>
            </a:extLst>
          </p:cNvPr>
          <p:cNvSpPr txBox="1"/>
          <p:nvPr/>
        </p:nvSpPr>
        <p:spPr>
          <a:xfrm>
            <a:off x="1796563" y="4797610"/>
            <a:ext cx="5182564" cy="646331"/>
          </a:xfrm>
          <a:prstGeom prst="rect">
            <a:avLst/>
          </a:prstGeom>
          <a:noFill/>
        </p:spPr>
        <p:txBody>
          <a:bodyPr wrap="square" rtlCol="0">
            <a:spAutoFit/>
          </a:bodyPr>
          <a:lstStyle/>
          <a:p>
            <a:r>
              <a:rPr lang="en-US" sz="1200" dirty="0"/>
              <a:t>Lifespan of Greater Rochester, Inc., Weill Cornell Medical Center of Cornell</a:t>
            </a:r>
          </a:p>
          <a:p>
            <a:r>
              <a:rPr lang="en-US" sz="1200" dirty="0"/>
              <a:t>University, and New York City Department for the Aging.  (2011). Under the Radar: New York State Elder Abuse Prevalence Study</a:t>
            </a:r>
          </a:p>
        </p:txBody>
      </p:sp>
      <p:sp>
        <p:nvSpPr>
          <p:cNvPr id="5" name="Title 3">
            <a:extLst>
              <a:ext uri="{FF2B5EF4-FFF2-40B4-BE49-F238E27FC236}">
                <a16:creationId xmlns:a16="http://schemas.microsoft.com/office/drawing/2014/main" id="{F099C169-BCCC-49A4-86B8-8535A7FB11A8}"/>
              </a:ext>
            </a:extLst>
          </p:cNvPr>
          <p:cNvSpPr txBox="1">
            <a:spLocks/>
          </p:cNvSpPr>
          <p:nvPr/>
        </p:nvSpPr>
        <p:spPr>
          <a:xfrm>
            <a:off x="1723665" y="1414060"/>
            <a:ext cx="6686631" cy="977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700" dirty="0">
                <a:latin typeface="Arial" panose="020B0604020202020204" pitchFamily="34" charset="0"/>
                <a:cs typeface="Arial" panose="020B0604020202020204" pitchFamily="34" charset="0"/>
              </a:rPr>
              <a:t>Elder Abuse Incidence</a:t>
            </a:r>
          </a:p>
        </p:txBody>
      </p:sp>
    </p:spTree>
    <p:extLst>
      <p:ext uri="{BB962C8B-B14F-4D97-AF65-F5344CB8AC3E}">
        <p14:creationId xmlns:p14="http://schemas.microsoft.com/office/powerpoint/2010/main" val="2278396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0050" y="620392"/>
            <a:ext cx="4324350" cy="5504688"/>
          </a:xfrm>
        </p:spPr>
        <p:txBody>
          <a:bodyPr>
            <a:normAutofit/>
          </a:bodyPr>
          <a:lstStyle/>
          <a:p>
            <a:r>
              <a:rPr lang="en-US" dirty="0"/>
              <a:t>APS Overview:</a:t>
            </a:r>
            <a:br>
              <a:rPr lang="en-US" dirty="0"/>
            </a:br>
            <a:r>
              <a:rPr lang="en-US" sz="3600" dirty="0"/>
              <a:t>Who we are</a:t>
            </a:r>
            <a:br>
              <a:rPr lang="en-US" sz="3600" dirty="0"/>
            </a:br>
            <a:r>
              <a:rPr lang="en-US" sz="3600" dirty="0"/>
              <a:t>Who we Serve</a:t>
            </a:r>
          </a:p>
        </p:txBody>
      </p:sp>
      <p:graphicFrame>
        <p:nvGraphicFramePr>
          <p:cNvPr id="26" name="Content Placeholder 4">
            <a:extLst>
              <a:ext uri="{FF2B5EF4-FFF2-40B4-BE49-F238E27FC236}">
                <a16:creationId xmlns:a16="http://schemas.microsoft.com/office/drawing/2014/main" id="{575C0585-D8A8-4791-9BA2-080243E01998}"/>
              </a:ext>
            </a:extLst>
          </p:cNvPr>
          <p:cNvGraphicFramePr>
            <a:graphicFrameLocks noGrp="1"/>
          </p:cNvGraphicFramePr>
          <p:nvPr>
            <p:ph idx="1"/>
          </p:nvPr>
        </p:nvGraphicFramePr>
        <p:xfrm>
          <a:off x="5387122" y="179521"/>
          <a:ext cx="6263640" cy="50456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0390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171" y="519714"/>
            <a:ext cx="8264930" cy="1325563"/>
          </a:xfrm>
        </p:spPr>
        <p:txBody>
          <a:bodyPr>
            <a:normAutofit/>
          </a:bodyPr>
          <a:lstStyle/>
          <a:p>
            <a:r>
              <a:rPr lang="en-US" dirty="0"/>
              <a:t>A Few Stats about Elder Abuse </a:t>
            </a:r>
          </a:p>
        </p:txBody>
      </p:sp>
      <p:sp>
        <p:nvSpPr>
          <p:cNvPr id="6" name="TextBox 5"/>
          <p:cNvSpPr txBox="1"/>
          <p:nvPr/>
        </p:nvSpPr>
        <p:spPr>
          <a:xfrm>
            <a:off x="2057401" y="2010652"/>
            <a:ext cx="3787535" cy="3300904"/>
          </a:xfrm>
          <a:prstGeom prst="rect">
            <a:avLst/>
          </a:prstGeom>
          <a:noFill/>
        </p:spPr>
        <p:txBody>
          <a:bodyPr wrap="square" rtlCol="0">
            <a:spAutoFit/>
          </a:bodyPr>
          <a:lstStyle/>
          <a:p>
            <a:pPr marL="214313" indent="-214313">
              <a:buFont typeface="Arial" panose="020B0604020202020204" pitchFamily="34" charset="0"/>
              <a:buChar char="•"/>
            </a:pPr>
            <a:r>
              <a:rPr lang="en-US" sz="1500" dirty="0"/>
              <a:t>1 in 10 persons age 60 + Experience Abuse </a:t>
            </a:r>
          </a:p>
          <a:p>
            <a:endParaRPr lang="en-US" sz="1500" dirty="0"/>
          </a:p>
          <a:p>
            <a:pPr marL="285750" indent="-285750">
              <a:buFont typeface="Arial" panose="020B0604020202020204" pitchFamily="34" charset="0"/>
              <a:buChar char="•"/>
            </a:pPr>
            <a:r>
              <a:rPr lang="en-US" sz="1500" dirty="0"/>
              <a:t>Approximately 5 Million per year</a:t>
            </a:r>
          </a:p>
          <a:p>
            <a:endParaRPr lang="en-US" sz="1500" dirty="0"/>
          </a:p>
          <a:p>
            <a:pPr marL="214313" indent="-214313">
              <a:buFont typeface="Arial" panose="020B0604020202020204" pitchFamily="34" charset="0"/>
              <a:buChar char="•"/>
            </a:pPr>
            <a:r>
              <a:rPr lang="en-US" sz="1500" dirty="0"/>
              <a:t>300% Victims are at 300% Higher risk of Death</a:t>
            </a:r>
          </a:p>
          <a:p>
            <a:pPr marL="214313" indent="-214313">
              <a:buFont typeface="Arial" panose="020B0604020202020204" pitchFamily="34" charset="0"/>
              <a:buChar char="•"/>
            </a:pPr>
            <a:endParaRPr lang="en-US" sz="1500" dirty="0"/>
          </a:p>
          <a:p>
            <a:pPr marL="214313" indent="-214313">
              <a:buFont typeface="Arial" panose="020B0604020202020204" pitchFamily="34" charset="0"/>
              <a:buChar char="•"/>
            </a:pPr>
            <a:r>
              <a:rPr lang="en-US" sz="1500" dirty="0"/>
              <a:t>Annual Estimates of Financial Losses from Financial abuse range from 2.9-36.5 Billion Dollars.</a:t>
            </a:r>
          </a:p>
          <a:p>
            <a:pPr marL="214313" indent="-214313">
              <a:buFont typeface="Arial" panose="020B0604020202020204" pitchFamily="34" charset="0"/>
              <a:buChar char="•"/>
            </a:pPr>
            <a:endParaRPr lang="en-US" sz="1500" dirty="0"/>
          </a:p>
          <a:p>
            <a:pPr marL="214313" indent="-214313">
              <a:buFont typeface="Arial" panose="020B0604020202020204" pitchFamily="34" charset="0"/>
              <a:buChar char="•"/>
            </a:pPr>
            <a:r>
              <a:rPr lang="en-US" sz="1500" dirty="0"/>
              <a:t>9% of Victims turn to State Medicaid Funds due to Money Stolen </a:t>
            </a:r>
          </a:p>
          <a:p>
            <a:r>
              <a:rPr lang="en-US" sz="1350" dirty="0"/>
              <a:t> </a:t>
            </a:r>
          </a:p>
        </p:txBody>
      </p:sp>
      <p:pic>
        <p:nvPicPr>
          <p:cNvPr id="3" name="Picture 2" descr="Sunflowers and TULIPs - A look at extreme Calvinism on Vime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201" y="2010653"/>
            <a:ext cx="3787535" cy="2840651"/>
          </a:xfrm>
          <a:prstGeom prst="rect">
            <a:avLst/>
          </a:prstGeom>
        </p:spPr>
      </p:pic>
    </p:spTree>
    <p:extLst>
      <p:ext uri="{BB962C8B-B14F-4D97-AF65-F5344CB8AC3E}">
        <p14:creationId xmlns:p14="http://schemas.microsoft.com/office/powerpoint/2010/main" val="2277915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025162" y="1588345"/>
            <a:ext cx="834932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r>
              <a:rPr lang="en-US" altLang="en-US" sz="4400" b="1" dirty="0">
                <a:solidFill>
                  <a:srgbClr val="180F5E"/>
                </a:solidFill>
                <a:ea typeface="ＭＳ Ｐゴシック" panose="020B0600070205080204" pitchFamily="34" charset="-128"/>
              </a:rPr>
              <a:t>Approaching Alzheimer’s: Making your first response the right response</a:t>
            </a:r>
          </a:p>
          <a:p>
            <a:pPr eaLnBrk="1" hangingPunct="1">
              <a:lnSpc>
                <a:spcPct val="100000"/>
              </a:lnSpc>
              <a:spcBef>
                <a:spcPct val="0"/>
              </a:spcBef>
              <a:buFontTx/>
              <a:buNone/>
            </a:pPr>
            <a:endParaRPr lang="en-US" altLang="en-US" sz="4400" b="1" dirty="0">
              <a:solidFill>
                <a:srgbClr val="180F5E"/>
              </a:solidFill>
              <a:ea typeface="ＭＳ Ｐゴシック" panose="020B0600070205080204" pitchFamily="34" charset="-128"/>
            </a:endParaRPr>
          </a:p>
          <a:p>
            <a:pPr>
              <a:lnSpc>
                <a:spcPct val="100000"/>
              </a:lnSpc>
              <a:spcBef>
                <a:spcPct val="0"/>
              </a:spcBef>
              <a:buNone/>
            </a:pPr>
            <a:r>
              <a:rPr lang="en-US" altLang="en-US" sz="1400" b="1" dirty="0">
                <a:solidFill>
                  <a:srgbClr val="180F5E"/>
                </a:solidFill>
                <a:ea typeface="ＭＳ Ｐゴシック" panose="020B0600070205080204" pitchFamily="34" charset="-128"/>
                <a:hlinkClick r:id="rId3"/>
              </a:rPr>
              <a:t>https://dailycaring.com/how-to-approach-someone-with-dementia-6-tips-for-a-positive-care-experience-video/</a:t>
            </a:r>
            <a:endParaRPr lang="en-US" altLang="en-US" sz="1400" b="1" dirty="0">
              <a:solidFill>
                <a:srgbClr val="180F5E"/>
              </a:solidFill>
              <a:ea typeface="ＭＳ Ｐゴシック" panose="020B0600070205080204" pitchFamily="34" charset="-128"/>
            </a:endParaRPr>
          </a:p>
          <a:p>
            <a:pPr>
              <a:lnSpc>
                <a:spcPct val="100000"/>
              </a:lnSpc>
              <a:spcBef>
                <a:spcPct val="0"/>
              </a:spcBef>
              <a:buNone/>
            </a:pPr>
            <a:endParaRPr lang="en-US" altLang="en-US" sz="4400" b="1" dirty="0">
              <a:solidFill>
                <a:srgbClr val="180F5E"/>
              </a:solidFill>
              <a:ea typeface="ＭＳ Ｐゴシック" panose="020B0600070205080204" pitchFamily="34" charset="-128"/>
            </a:endParaRPr>
          </a:p>
          <a:p>
            <a:pPr eaLnBrk="1" hangingPunct="1">
              <a:lnSpc>
                <a:spcPct val="100000"/>
              </a:lnSpc>
              <a:spcBef>
                <a:spcPct val="0"/>
              </a:spcBef>
              <a:buFontTx/>
              <a:buNone/>
            </a:pPr>
            <a:endParaRPr lang="en-US" altLang="en-US" sz="2400" dirty="0">
              <a:solidFill>
                <a:srgbClr val="180F5E"/>
              </a:solidFill>
              <a:latin typeface="Arial Unicode MS" panose="020B0604020202020204" pitchFamily="34" charset="-128"/>
              <a:ea typeface="ＭＳ Ｐゴシック" panose="020B0600070205080204" pitchFamily="34" charset="-128"/>
            </a:endParaRPr>
          </a:p>
        </p:txBody>
      </p:sp>
    </p:spTree>
    <p:extLst>
      <p:ext uri="{BB962C8B-B14F-4D97-AF65-F5344CB8AC3E}">
        <p14:creationId xmlns:p14="http://schemas.microsoft.com/office/powerpoint/2010/main" val="3076662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BC5C221-7903-4A87-A63D-A389CDF01378}"/>
              </a:ext>
            </a:extLst>
          </p:cNvPr>
          <p:cNvSpPr>
            <a:spLocks noGrp="1"/>
          </p:cNvSpPr>
          <p:nvPr>
            <p:ph type="title"/>
          </p:nvPr>
        </p:nvSpPr>
        <p:spPr>
          <a:xfrm>
            <a:off x="1012650" y="567373"/>
            <a:ext cx="4939868" cy="1257452"/>
          </a:xfrm>
        </p:spPr>
        <p:txBody>
          <a:bodyPr>
            <a:normAutofit fontScale="90000"/>
          </a:bodyPr>
          <a:lstStyle/>
          <a:p>
            <a:pPr algn="ctr"/>
            <a:r>
              <a:rPr lang="en-US" dirty="0"/>
              <a:t>Defining Elder Abuse</a:t>
            </a:r>
          </a:p>
        </p:txBody>
      </p:sp>
      <p:sp>
        <p:nvSpPr>
          <p:cNvPr id="3" name="Content Placeholder 2">
            <a:extLst>
              <a:ext uri="{FF2B5EF4-FFF2-40B4-BE49-F238E27FC236}">
                <a16:creationId xmlns:a16="http://schemas.microsoft.com/office/drawing/2014/main" id="{F248C98C-0942-4077-8E90-5DDC5DC0A6E5}"/>
              </a:ext>
            </a:extLst>
          </p:cNvPr>
          <p:cNvSpPr>
            <a:spLocks noGrp="1"/>
          </p:cNvSpPr>
          <p:nvPr>
            <p:ph idx="1"/>
          </p:nvPr>
        </p:nvSpPr>
        <p:spPr>
          <a:xfrm>
            <a:off x="1156133" y="1824825"/>
            <a:ext cx="4939867" cy="3427923"/>
          </a:xfrm>
        </p:spPr>
        <p:txBody>
          <a:bodyPr>
            <a:normAutofit lnSpcReduction="10000"/>
          </a:bodyPr>
          <a:lstStyle/>
          <a:p>
            <a:r>
              <a:rPr lang="en-US" altLang="en-US" sz="1800" b="1" u="sng" dirty="0"/>
              <a:t>ELDER ABUSE</a:t>
            </a:r>
            <a:r>
              <a:rPr lang="en-US" altLang="en-US" sz="1800" b="1" dirty="0"/>
              <a:t> </a:t>
            </a:r>
          </a:p>
          <a:p>
            <a:pPr>
              <a:buNone/>
            </a:pPr>
            <a:r>
              <a:rPr lang="en-US" altLang="en-US" sz="1800" b="1" dirty="0"/>
              <a:t>(WI state Statutes § 46.90,§ 55 )</a:t>
            </a:r>
          </a:p>
          <a:p>
            <a:pPr lvl="1">
              <a:buFont typeface="Wingdings" panose="05000000000000000000" pitchFamily="2" charset="2"/>
              <a:buChar char="§"/>
            </a:pPr>
            <a:r>
              <a:rPr lang="en-US" altLang="en-US" dirty="0"/>
              <a:t>Abuse</a:t>
            </a:r>
          </a:p>
          <a:p>
            <a:pPr lvl="2">
              <a:buFont typeface="Wingdings" panose="05000000000000000000" pitchFamily="2" charset="2"/>
              <a:buChar char="§"/>
            </a:pPr>
            <a:r>
              <a:rPr lang="en-US" altLang="en-US" dirty="0"/>
              <a:t>Physical </a:t>
            </a:r>
          </a:p>
          <a:p>
            <a:pPr lvl="2">
              <a:buFont typeface="Wingdings" panose="05000000000000000000" pitchFamily="2" charset="2"/>
              <a:buChar char="§"/>
            </a:pPr>
            <a:r>
              <a:rPr lang="en-US" altLang="en-US" dirty="0"/>
              <a:t>Emotional/verbal</a:t>
            </a:r>
          </a:p>
          <a:p>
            <a:pPr lvl="2">
              <a:buFont typeface="Wingdings" panose="05000000000000000000" pitchFamily="2" charset="2"/>
              <a:buChar char="§"/>
            </a:pPr>
            <a:r>
              <a:rPr lang="en-US" altLang="en-US" dirty="0"/>
              <a:t>Sexual</a:t>
            </a:r>
          </a:p>
          <a:p>
            <a:pPr lvl="2">
              <a:buFont typeface="Wingdings" panose="05000000000000000000" pitchFamily="2" charset="2"/>
              <a:buChar char="§"/>
            </a:pPr>
            <a:r>
              <a:rPr lang="en-US" altLang="en-US" dirty="0"/>
              <a:t>Unreasonable Confinement</a:t>
            </a:r>
          </a:p>
          <a:p>
            <a:pPr lvl="1">
              <a:buFont typeface="Wingdings" panose="05000000000000000000" pitchFamily="2" charset="2"/>
              <a:buChar char="§"/>
            </a:pPr>
            <a:r>
              <a:rPr lang="en-US" altLang="en-US" dirty="0"/>
              <a:t>Financial exploitation</a:t>
            </a:r>
          </a:p>
          <a:p>
            <a:pPr lvl="1">
              <a:buFont typeface="Wingdings" panose="05000000000000000000" pitchFamily="2" charset="2"/>
              <a:buChar char="§"/>
            </a:pPr>
            <a:r>
              <a:rPr lang="en-US" altLang="en-US" dirty="0"/>
              <a:t>Caregiver Neglect </a:t>
            </a:r>
          </a:p>
          <a:p>
            <a:pPr lvl="1">
              <a:buFont typeface="Wingdings" panose="05000000000000000000" pitchFamily="2" charset="2"/>
              <a:buChar char="§"/>
            </a:pPr>
            <a:r>
              <a:rPr lang="en-US" altLang="en-US" dirty="0"/>
              <a:t>Self-neglect</a:t>
            </a:r>
            <a:endParaRPr lang="en-US" dirty="0"/>
          </a:p>
        </p:txBody>
      </p:sp>
      <p:pic>
        <p:nvPicPr>
          <p:cNvPr id="6" name="Picture 5"/>
          <p:cNvPicPr>
            <a:picLocks noChangeAspect="1"/>
          </p:cNvPicPr>
          <p:nvPr/>
        </p:nvPicPr>
        <p:blipFill>
          <a:blip r:embed="rId3"/>
          <a:stretch>
            <a:fillRect/>
          </a:stretch>
        </p:blipFill>
        <p:spPr>
          <a:xfrm>
            <a:off x="6817043" y="1039987"/>
            <a:ext cx="3277725" cy="3984447"/>
          </a:xfrm>
          <a:prstGeom prst="rect">
            <a:avLst/>
          </a:prstGeom>
        </p:spPr>
      </p:pic>
    </p:spTree>
    <p:extLst>
      <p:ext uri="{BB962C8B-B14F-4D97-AF65-F5344CB8AC3E}">
        <p14:creationId xmlns:p14="http://schemas.microsoft.com/office/powerpoint/2010/main" val="2662224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F360D-840E-479A-9884-4542AE3E7FD9}"/>
              </a:ext>
            </a:extLst>
          </p:cNvPr>
          <p:cNvSpPr txBox="1">
            <a:spLocks/>
          </p:cNvSpPr>
          <p:nvPr/>
        </p:nvSpPr>
        <p:spPr>
          <a:xfrm>
            <a:off x="938146" y="581991"/>
            <a:ext cx="6486525" cy="810814"/>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300" dirty="0">
                <a:latin typeface="Arial" panose="020B0604020202020204" pitchFamily="34" charset="0"/>
                <a:cs typeface="Arial" panose="020B0604020202020204" pitchFamily="34" charset="0"/>
              </a:rPr>
              <a:t>Risk Factors for Elder Abuse</a:t>
            </a:r>
          </a:p>
        </p:txBody>
      </p:sp>
      <p:sp>
        <p:nvSpPr>
          <p:cNvPr id="3" name="Content Placeholder 4">
            <a:extLst>
              <a:ext uri="{FF2B5EF4-FFF2-40B4-BE49-F238E27FC236}">
                <a16:creationId xmlns:a16="http://schemas.microsoft.com/office/drawing/2014/main" id="{6F63C8C5-E5C7-4976-966C-1CE734EEDF7F}"/>
              </a:ext>
            </a:extLst>
          </p:cNvPr>
          <p:cNvSpPr txBox="1">
            <a:spLocks/>
          </p:cNvSpPr>
          <p:nvPr/>
        </p:nvSpPr>
        <p:spPr>
          <a:xfrm>
            <a:off x="1974088" y="2234038"/>
            <a:ext cx="7552481" cy="2735477"/>
          </a:xfrm>
          <a:prstGeom prst="rect">
            <a:avLst/>
          </a:prstGeom>
        </p:spPr>
        <p:txBody>
          <a:bodyPr anchor="ct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Aft>
                <a:spcPts val="450"/>
              </a:spcAft>
            </a:pPr>
            <a:r>
              <a:rPr lang="en-US" sz="2100" dirty="0"/>
              <a:t>Social Isolation</a:t>
            </a:r>
          </a:p>
          <a:p>
            <a:pPr marL="342900" indent="-342900">
              <a:spcAft>
                <a:spcPts val="450"/>
              </a:spcAft>
            </a:pPr>
            <a:r>
              <a:rPr lang="en-US" sz="2100" dirty="0"/>
              <a:t>Cognitive Decline</a:t>
            </a:r>
          </a:p>
          <a:p>
            <a:pPr marL="342900" indent="-342900">
              <a:spcAft>
                <a:spcPts val="450"/>
              </a:spcAft>
            </a:pPr>
            <a:r>
              <a:rPr lang="en-US" sz="2100" dirty="0"/>
              <a:t>Gender:  Women more likely to be victims</a:t>
            </a:r>
          </a:p>
          <a:p>
            <a:pPr marL="342900" indent="-342900">
              <a:spcAft>
                <a:spcPts val="450"/>
              </a:spcAft>
            </a:pPr>
            <a:r>
              <a:rPr lang="en-US" sz="2100" dirty="0"/>
              <a:t>Underlying Issues of Trauma, domestic abuse, mental health, or substance abuse issue</a:t>
            </a:r>
          </a:p>
          <a:p>
            <a:pPr marL="342900" indent="-342900">
              <a:spcAft>
                <a:spcPts val="450"/>
              </a:spcAft>
            </a:pPr>
            <a:r>
              <a:rPr lang="en-US" sz="2100" dirty="0"/>
              <a:t>Physical or Medical Care Issues</a:t>
            </a:r>
          </a:p>
          <a:p>
            <a:pPr marL="342900" indent="-342900">
              <a:spcAft>
                <a:spcPts val="450"/>
              </a:spcAft>
            </a:pPr>
            <a:r>
              <a:rPr lang="en-US" sz="2100" dirty="0"/>
              <a:t>Caregivers that with limited support or underlying personal concerns (past trauma, mental health/ sub abuse, criminal histories) </a:t>
            </a:r>
          </a:p>
          <a:p>
            <a:pPr marL="0" indent="0">
              <a:buNone/>
            </a:pPr>
            <a:endParaRPr lang="en-US" sz="1575" dirty="0"/>
          </a:p>
        </p:txBody>
      </p:sp>
      <p:pic>
        <p:nvPicPr>
          <p:cNvPr id="4" name="Picture 3" descr="risk factors for pts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17076" y="1055725"/>
            <a:ext cx="1300839" cy="1161782"/>
          </a:xfrm>
          <a:prstGeom prst="rect">
            <a:avLst/>
          </a:prstGeom>
        </p:spPr>
      </p:pic>
    </p:spTree>
    <p:extLst>
      <p:ext uri="{BB962C8B-B14F-4D97-AF65-F5344CB8AC3E}">
        <p14:creationId xmlns:p14="http://schemas.microsoft.com/office/powerpoint/2010/main" val="606958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5"/>
          <p:cNvSpPr txBox="1">
            <a:spLocks noChangeArrowheads="1"/>
          </p:cNvSpPr>
          <p:nvPr/>
        </p:nvSpPr>
        <p:spPr bwMode="auto">
          <a:xfrm>
            <a:off x="1770611" y="411116"/>
            <a:ext cx="8370916" cy="482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spcBef>
                <a:spcPct val="50000"/>
              </a:spcBef>
            </a:pPr>
            <a:r>
              <a:rPr lang="en-US" altLang="en-US" sz="2400" dirty="0">
                <a:solidFill>
                  <a:srgbClr val="00483A"/>
                </a:solidFill>
                <a:latin typeface="Franklin Gothic Medium Cond" panose="020B0606030402020204" pitchFamily="34" charset="0"/>
              </a:rPr>
              <a:t> </a:t>
            </a:r>
            <a:r>
              <a:rPr lang="en-US" altLang="en-US" sz="4400" dirty="0">
                <a:solidFill>
                  <a:prstClr val="black"/>
                </a:solidFill>
                <a:latin typeface="Century Gothic" panose="020B0502020202020204" pitchFamily="34" charset="0"/>
                <a:cs typeface="Times New Roman" panose="02020603050405020304" pitchFamily="18" charset="0"/>
              </a:rPr>
              <a:t>There is no TYPICAL ABUSER.</a:t>
            </a:r>
          </a:p>
          <a:p>
            <a:pPr algn="ctr">
              <a:spcBef>
                <a:spcPct val="50000"/>
              </a:spcBef>
            </a:pPr>
            <a:endParaRPr lang="en-US" altLang="en-US" sz="4400" dirty="0">
              <a:solidFill>
                <a:prstClr val="black"/>
              </a:solidFill>
              <a:latin typeface="Century Gothic" panose="020B0502020202020204" pitchFamily="34" charset="0"/>
              <a:cs typeface="Times New Roman" panose="02020603050405020304" pitchFamily="18" charset="0"/>
            </a:endParaRPr>
          </a:p>
          <a:p>
            <a:pPr algn="ctr">
              <a:spcBef>
                <a:spcPct val="50000"/>
              </a:spcBef>
            </a:pPr>
            <a:endParaRPr lang="en-US" altLang="en-US" sz="4400" dirty="0">
              <a:solidFill>
                <a:prstClr val="black"/>
              </a:solidFill>
              <a:latin typeface="Century Gothic" panose="020B0502020202020204" pitchFamily="34" charset="0"/>
              <a:cs typeface="Times New Roman" panose="02020603050405020304" pitchFamily="18" charset="0"/>
            </a:endParaRPr>
          </a:p>
          <a:p>
            <a:pPr algn="ctr">
              <a:spcBef>
                <a:spcPct val="50000"/>
              </a:spcBef>
            </a:pPr>
            <a:endParaRPr lang="en-US" altLang="en-US" sz="4400" dirty="0">
              <a:solidFill>
                <a:prstClr val="black"/>
              </a:solidFill>
              <a:latin typeface="Century Gothic" panose="020B0502020202020204" pitchFamily="34" charset="0"/>
              <a:cs typeface="Times New Roman" panose="02020603050405020304" pitchFamily="18" charset="0"/>
            </a:endParaRPr>
          </a:p>
          <a:p>
            <a:pPr>
              <a:spcBef>
                <a:spcPct val="50000"/>
              </a:spcBef>
            </a:pPr>
            <a:endParaRPr lang="en-US" altLang="en-US" sz="2700" dirty="0">
              <a:solidFill>
                <a:srgbClr val="00483A"/>
              </a:solidFill>
              <a:cs typeface="Times New Roman" panose="02020603050405020304" pitchFamily="18" charset="0"/>
            </a:endParaRPr>
          </a:p>
          <a:p>
            <a:pPr>
              <a:spcBef>
                <a:spcPct val="50000"/>
              </a:spcBef>
            </a:pPr>
            <a:endParaRPr lang="en-US" altLang="en-US" sz="1650" b="0" dirty="0">
              <a:solidFill>
                <a:srgbClr val="00483A"/>
              </a:solidFill>
              <a:latin typeface="Franklin Gothic Medium Cond" panose="020B0606030402020204" pitchFamily="34" charset="0"/>
            </a:endParaRPr>
          </a:p>
        </p:txBody>
      </p:sp>
      <p:pic>
        <p:nvPicPr>
          <p:cNvPr id="4100" name="Picture 6" descr="4824674-800x5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80106" y="1581150"/>
            <a:ext cx="1233488"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7" descr="11951484-724x483"/>
          <p:cNvPicPr>
            <a:picLocks noChangeAspect="1" noChangeArrowheads="1"/>
          </p:cNvPicPr>
          <p:nvPr/>
        </p:nvPicPr>
        <p:blipFill>
          <a:blip r:embed="rId4" cstate="print">
            <a:extLst>
              <a:ext uri="{28A0092B-C50C-407E-A947-70E740481C1C}">
                <a14:useLocalDpi xmlns:a14="http://schemas.microsoft.com/office/drawing/2010/main" val="0"/>
              </a:ext>
            </a:extLst>
          </a:blip>
          <a:srcRect t="768"/>
          <a:stretch>
            <a:fillRect/>
          </a:stretch>
        </p:blipFill>
        <p:spPr bwMode="auto">
          <a:xfrm>
            <a:off x="5340881" y="1580552"/>
            <a:ext cx="1241822"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8" descr="6294116-865x808"/>
          <p:cNvPicPr>
            <a:picLocks noChangeAspect="1" noChangeArrowheads="1"/>
          </p:cNvPicPr>
          <p:nvPr/>
        </p:nvPicPr>
        <p:blipFill>
          <a:blip r:embed="rId5" cstate="print">
            <a:extLst>
              <a:ext uri="{28A0092B-C50C-407E-A947-70E740481C1C}">
                <a14:useLocalDpi xmlns:a14="http://schemas.microsoft.com/office/drawing/2010/main" val="0"/>
              </a:ext>
            </a:extLst>
          </a:blip>
          <a:srcRect l="16599" t="4510" r="34898" b="31007"/>
          <a:stretch>
            <a:fillRect/>
          </a:stretch>
        </p:blipFill>
        <p:spPr bwMode="auto">
          <a:xfrm>
            <a:off x="6709990" y="1580552"/>
            <a:ext cx="1297781"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10" descr="6304364-683x1024"/>
          <p:cNvPicPr>
            <a:picLocks noChangeAspect="1" noChangeArrowheads="1"/>
          </p:cNvPicPr>
          <p:nvPr/>
        </p:nvPicPr>
        <p:blipFill>
          <a:blip r:embed="rId6" cstate="print">
            <a:extLst>
              <a:ext uri="{28A0092B-C50C-407E-A947-70E740481C1C}">
                <a14:useLocalDpi xmlns:a14="http://schemas.microsoft.com/office/drawing/2010/main" val="0"/>
              </a:ext>
            </a:extLst>
          </a:blip>
          <a:srcRect l="59363" t="7928" r="7962" b="25917"/>
          <a:stretch>
            <a:fillRect/>
          </a:stretch>
        </p:blipFill>
        <p:spPr bwMode="auto">
          <a:xfrm>
            <a:off x="2562375" y="1581150"/>
            <a:ext cx="1368029"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69A763FF-52B6-4D2C-9226-12044F2A1A74}"/>
              </a:ext>
            </a:extLst>
          </p:cNvPr>
          <p:cNvSpPr/>
          <p:nvPr/>
        </p:nvSpPr>
        <p:spPr>
          <a:xfrm>
            <a:off x="2540344" y="3908212"/>
            <a:ext cx="5467427" cy="646331"/>
          </a:xfrm>
          <a:prstGeom prst="rect">
            <a:avLst/>
          </a:prstGeom>
        </p:spPr>
        <p:txBody>
          <a:bodyPr wrap="square">
            <a:spAutoFit/>
          </a:bodyPr>
          <a:lstStyle/>
          <a:p>
            <a:r>
              <a:rPr lang="en-US" dirty="0">
                <a:hlinkClick r:id="rId7"/>
              </a:rPr>
              <a:t>https://www.youtube.com/watch?v=A2J8fWDlaEE</a:t>
            </a:r>
            <a:endParaRPr lang="en-US" dirty="0"/>
          </a:p>
          <a:p>
            <a:endParaRPr lang="en-US" dirty="0"/>
          </a:p>
        </p:txBody>
      </p:sp>
    </p:spTree>
    <p:extLst>
      <p:ext uri="{BB962C8B-B14F-4D97-AF65-F5344CB8AC3E}">
        <p14:creationId xmlns:p14="http://schemas.microsoft.com/office/powerpoint/2010/main" val="17642996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E016B-F307-4C18-A675-4E9D2BEB7B21}"/>
              </a:ext>
            </a:extLst>
          </p:cNvPr>
          <p:cNvSpPr txBox="1">
            <a:spLocks/>
          </p:cNvSpPr>
          <p:nvPr/>
        </p:nvSpPr>
        <p:spPr>
          <a:xfrm>
            <a:off x="853753" y="342605"/>
            <a:ext cx="8463867" cy="108108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rial" panose="020B0604020202020204" pitchFamily="34" charset="0"/>
                <a:cs typeface="Arial" panose="020B0604020202020204" pitchFamily="34" charset="0"/>
              </a:rPr>
              <a:t>Abuser Profile</a:t>
            </a:r>
          </a:p>
        </p:txBody>
      </p:sp>
      <p:pic>
        <p:nvPicPr>
          <p:cNvPr id="3" name="Content Placeholder 3">
            <a:extLst>
              <a:ext uri="{FF2B5EF4-FFF2-40B4-BE49-F238E27FC236}">
                <a16:creationId xmlns:a16="http://schemas.microsoft.com/office/drawing/2014/main" id="{2142B1C9-7563-4A78-84C6-AE2C663D9DA8}"/>
              </a:ext>
            </a:extLst>
          </p:cNvPr>
          <p:cNvPicPr>
            <a:picLocks noChangeAspect="1"/>
          </p:cNvPicPr>
          <p:nvPr/>
        </p:nvPicPr>
        <p:blipFill rotWithShape="1">
          <a:blip r:embed="rId3"/>
          <a:srcRect l="12536" t="588" r="8847" b="2287"/>
          <a:stretch/>
        </p:blipFill>
        <p:spPr>
          <a:xfrm>
            <a:off x="5553099" y="598437"/>
            <a:ext cx="6525381" cy="4695926"/>
          </a:xfrm>
          <a:prstGeom prst="rect">
            <a:avLst/>
          </a:prstGeom>
          <a:effectLst/>
        </p:spPr>
      </p:pic>
      <p:pic>
        <p:nvPicPr>
          <p:cNvPr id="4" name="Picture 3"/>
          <p:cNvPicPr>
            <a:picLocks noChangeAspect="1"/>
          </p:cNvPicPr>
          <p:nvPr/>
        </p:nvPicPr>
        <p:blipFill>
          <a:blip r:embed="rId4"/>
          <a:stretch>
            <a:fillRect/>
          </a:stretch>
        </p:blipFill>
        <p:spPr>
          <a:xfrm>
            <a:off x="653143" y="1423691"/>
            <a:ext cx="4129403" cy="3166970"/>
          </a:xfrm>
          <a:prstGeom prst="rect">
            <a:avLst/>
          </a:prstGeom>
        </p:spPr>
      </p:pic>
    </p:spTree>
    <p:extLst>
      <p:ext uri="{BB962C8B-B14F-4D97-AF65-F5344CB8AC3E}">
        <p14:creationId xmlns:p14="http://schemas.microsoft.com/office/powerpoint/2010/main" val="329289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AB947-5687-4759-949D-05970430AA43}"/>
              </a:ext>
            </a:extLst>
          </p:cNvPr>
          <p:cNvSpPr>
            <a:spLocks noGrp="1"/>
          </p:cNvSpPr>
          <p:nvPr>
            <p:ph type="title"/>
          </p:nvPr>
        </p:nvSpPr>
        <p:spPr>
          <a:xfrm>
            <a:off x="886150" y="747073"/>
            <a:ext cx="8463867" cy="1081085"/>
          </a:xfrm>
        </p:spPr>
        <p:txBody>
          <a:bodyPr>
            <a:normAutofit/>
          </a:bodyPr>
          <a:lstStyle/>
          <a:p>
            <a:r>
              <a:rPr lang="en-US" dirty="0"/>
              <a:t>Physical Abuse Warning Signs</a:t>
            </a:r>
          </a:p>
        </p:txBody>
      </p:sp>
      <p:graphicFrame>
        <p:nvGraphicFramePr>
          <p:cNvPr id="5" name="Content Placeholder 2">
            <a:extLst>
              <a:ext uri="{FF2B5EF4-FFF2-40B4-BE49-F238E27FC236}">
                <a16:creationId xmlns:a16="http://schemas.microsoft.com/office/drawing/2014/main" id="{C221E92C-0B09-4446-BB61-59E8D6F16363}"/>
              </a:ext>
            </a:extLst>
          </p:cNvPr>
          <p:cNvGraphicFramePr>
            <a:graphicFrameLocks/>
          </p:cNvGraphicFramePr>
          <p:nvPr/>
        </p:nvGraphicFramePr>
        <p:xfrm>
          <a:off x="398360" y="1261640"/>
          <a:ext cx="10907490" cy="40949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Clipart - Warning Sign"/>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10090917" y="695122"/>
            <a:ext cx="1362368" cy="1133036"/>
          </a:xfrm>
          <a:prstGeom prst="rect">
            <a:avLst/>
          </a:prstGeom>
        </p:spPr>
      </p:pic>
    </p:spTree>
    <p:extLst>
      <p:ext uri="{BB962C8B-B14F-4D97-AF65-F5344CB8AC3E}">
        <p14:creationId xmlns:p14="http://schemas.microsoft.com/office/powerpoint/2010/main" val="232978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AB947-5687-4759-949D-05970430AA43}"/>
              </a:ext>
            </a:extLst>
          </p:cNvPr>
          <p:cNvSpPr>
            <a:spLocks noGrp="1"/>
          </p:cNvSpPr>
          <p:nvPr>
            <p:ph type="title"/>
          </p:nvPr>
        </p:nvSpPr>
        <p:spPr>
          <a:xfrm>
            <a:off x="1016981" y="420352"/>
            <a:ext cx="8463867" cy="1081085"/>
          </a:xfrm>
        </p:spPr>
        <p:txBody>
          <a:bodyPr>
            <a:normAutofit/>
          </a:bodyPr>
          <a:lstStyle/>
          <a:p>
            <a:r>
              <a:rPr lang="en-US" dirty="0"/>
              <a:t>Emotional Abuse Warning Signs</a:t>
            </a:r>
          </a:p>
        </p:txBody>
      </p:sp>
      <p:graphicFrame>
        <p:nvGraphicFramePr>
          <p:cNvPr id="7" name="Content Placeholder 4">
            <a:extLst>
              <a:ext uri="{FF2B5EF4-FFF2-40B4-BE49-F238E27FC236}">
                <a16:creationId xmlns:a16="http://schemas.microsoft.com/office/drawing/2014/main" id="{A2098AD9-7330-40CE-842C-C09B87F51090}"/>
              </a:ext>
            </a:extLst>
          </p:cNvPr>
          <p:cNvGraphicFramePr>
            <a:graphicFrameLocks noGrp="1"/>
          </p:cNvGraphicFramePr>
          <p:nvPr>
            <p:ph idx="1"/>
          </p:nvPr>
        </p:nvGraphicFramePr>
        <p:xfrm>
          <a:off x="251870" y="1261640"/>
          <a:ext cx="10907490" cy="40949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Clipart - Warning Sign"/>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10245958" y="368401"/>
            <a:ext cx="1362368" cy="1133036"/>
          </a:xfrm>
          <a:prstGeom prst="rect">
            <a:avLst/>
          </a:prstGeom>
        </p:spPr>
      </p:pic>
    </p:spTree>
    <p:extLst>
      <p:ext uri="{BB962C8B-B14F-4D97-AF65-F5344CB8AC3E}">
        <p14:creationId xmlns:p14="http://schemas.microsoft.com/office/powerpoint/2010/main" val="41210182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AB947-5687-4759-949D-05970430AA43}"/>
              </a:ext>
            </a:extLst>
          </p:cNvPr>
          <p:cNvSpPr>
            <a:spLocks noGrp="1"/>
          </p:cNvSpPr>
          <p:nvPr>
            <p:ph type="title"/>
          </p:nvPr>
        </p:nvSpPr>
        <p:spPr>
          <a:xfrm>
            <a:off x="1128947" y="420352"/>
            <a:ext cx="8463867" cy="1081085"/>
          </a:xfrm>
        </p:spPr>
        <p:txBody>
          <a:bodyPr>
            <a:normAutofit/>
          </a:bodyPr>
          <a:lstStyle/>
          <a:p>
            <a:r>
              <a:rPr lang="en-US" dirty="0"/>
              <a:t>Sexual Abuse Warning Signs</a:t>
            </a:r>
          </a:p>
        </p:txBody>
      </p:sp>
      <p:graphicFrame>
        <p:nvGraphicFramePr>
          <p:cNvPr id="5" name="Content Placeholder 2">
            <a:extLst>
              <a:ext uri="{FF2B5EF4-FFF2-40B4-BE49-F238E27FC236}">
                <a16:creationId xmlns:a16="http://schemas.microsoft.com/office/drawing/2014/main" id="{C221E92C-0B09-4446-BB61-59E8D6F16363}"/>
              </a:ext>
            </a:extLst>
          </p:cNvPr>
          <p:cNvGraphicFramePr>
            <a:graphicFrameLocks/>
          </p:cNvGraphicFramePr>
          <p:nvPr/>
        </p:nvGraphicFramePr>
        <p:xfrm>
          <a:off x="398360" y="1261640"/>
          <a:ext cx="10907490" cy="40949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Clipart - Warning Sign"/>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9943482" y="368401"/>
            <a:ext cx="1362368" cy="1133036"/>
          </a:xfrm>
          <a:prstGeom prst="rect">
            <a:avLst/>
          </a:prstGeom>
        </p:spPr>
      </p:pic>
    </p:spTree>
    <p:extLst>
      <p:ext uri="{BB962C8B-B14F-4D97-AF65-F5344CB8AC3E}">
        <p14:creationId xmlns:p14="http://schemas.microsoft.com/office/powerpoint/2010/main" val="3363932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667500" cy="1325563"/>
          </a:xfrm>
        </p:spPr>
        <p:txBody>
          <a:bodyPr>
            <a:normAutofit/>
          </a:bodyPr>
          <a:lstStyle/>
          <a:p>
            <a:r>
              <a:rPr lang="en-US" sz="4100" dirty="0"/>
              <a:t>Examples of Financial Exploitation</a:t>
            </a:r>
          </a:p>
        </p:txBody>
      </p:sp>
      <p:sp>
        <p:nvSpPr>
          <p:cNvPr id="3" name="Content Placeholder 2"/>
          <p:cNvSpPr>
            <a:spLocks noGrp="1"/>
          </p:cNvSpPr>
          <p:nvPr>
            <p:ph idx="1"/>
          </p:nvPr>
        </p:nvSpPr>
        <p:spPr>
          <a:xfrm>
            <a:off x="838200" y="1690688"/>
            <a:ext cx="10515600" cy="4351338"/>
          </a:xfrm>
        </p:spPr>
        <p:txBody>
          <a:bodyPr anchor="ctr">
            <a:normAutofit/>
          </a:bodyPr>
          <a:lstStyle/>
          <a:p>
            <a:r>
              <a:rPr lang="en-US" sz="1700" dirty="0"/>
              <a:t>Misuse of power of attorney</a:t>
            </a:r>
          </a:p>
          <a:p>
            <a:r>
              <a:rPr lang="en-US" sz="1700" dirty="0"/>
              <a:t>Joint bank accounts</a:t>
            </a:r>
          </a:p>
          <a:p>
            <a:r>
              <a:rPr lang="en-US" sz="1700" dirty="0"/>
              <a:t>Using ATM cards without consent or</a:t>
            </a:r>
            <a:br>
              <a:rPr lang="en-US" sz="1700" dirty="0"/>
            </a:br>
            <a:r>
              <a:rPr lang="en-US" sz="1700" dirty="0"/>
              <a:t>writing checks without authorization.</a:t>
            </a:r>
          </a:p>
          <a:p>
            <a:r>
              <a:rPr lang="en-US" sz="1700" dirty="0"/>
              <a:t>Caregivers coming in and taking things that are not theirs.</a:t>
            </a:r>
          </a:p>
          <a:p>
            <a:r>
              <a:rPr lang="en-US" sz="1700" dirty="0"/>
              <a:t>Misuse or mismanagement of funds by friends/family members.</a:t>
            </a:r>
          </a:p>
          <a:p>
            <a:r>
              <a:rPr lang="en-US" sz="1700" dirty="0"/>
              <a:t>Family wanting to preserve or gift from an older person’s funds.</a:t>
            </a:r>
          </a:p>
          <a:p>
            <a:r>
              <a:rPr lang="en-US" sz="1700" dirty="0"/>
              <a:t>Threats to abandon or not help/ manipulate their relationship to continue to get access to money.</a:t>
            </a:r>
          </a:p>
          <a:p>
            <a:r>
              <a:rPr lang="en-US" sz="1700" dirty="0"/>
              <a:t>Adult child who is dependent emotionally and/or financially.</a:t>
            </a:r>
          </a:p>
          <a:p>
            <a:r>
              <a:rPr lang="en-US" sz="1700" dirty="0"/>
              <a:t>Relationship Scams</a:t>
            </a:r>
          </a:p>
          <a:p>
            <a:pPr marL="0" indent="0">
              <a:buNone/>
            </a:pPr>
            <a:endParaRPr lang="en-US" sz="1700" dirty="0"/>
          </a:p>
        </p:txBody>
      </p:sp>
      <p:pic>
        <p:nvPicPr>
          <p:cNvPr id="6" name="Picture 5" descr="newtonian mechanics - Why does a rolling sphere stop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5850" y="876300"/>
            <a:ext cx="2384648" cy="2109496"/>
          </a:xfrm>
          <a:prstGeom prst="rect">
            <a:avLst/>
          </a:prstGeom>
        </p:spPr>
      </p:pic>
    </p:spTree>
    <p:extLst>
      <p:ext uri="{BB962C8B-B14F-4D97-AF65-F5344CB8AC3E}">
        <p14:creationId xmlns:p14="http://schemas.microsoft.com/office/powerpoint/2010/main" val="3891699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9073"/>
            <a:ext cx="9336842" cy="1325563"/>
          </a:xfrm>
        </p:spPr>
        <p:txBody>
          <a:bodyPr>
            <a:normAutofit/>
          </a:bodyPr>
          <a:lstStyle/>
          <a:p>
            <a:r>
              <a:rPr lang="en-US" dirty="0"/>
              <a:t>Financial Abuse Warning Signs</a:t>
            </a:r>
          </a:p>
        </p:txBody>
      </p:sp>
      <p:sp>
        <p:nvSpPr>
          <p:cNvPr id="3" name="Content Placeholder 2"/>
          <p:cNvSpPr>
            <a:spLocks noGrp="1"/>
          </p:cNvSpPr>
          <p:nvPr>
            <p:ph idx="1"/>
          </p:nvPr>
        </p:nvSpPr>
        <p:spPr>
          <a:xfrm>
            <a:off x="838200" y="1417199"/>
            <a:ext cx="10515600" cy="4351338"/>
          </a:xfrm>
        </p:spPr>
        <p:txBody>
          <a:bodyPr anchor="ctr">
            <a:normAutofit/>
          </a:bodyPr>
          <a:lstStyle/>
          <a:p>
            <a:r>
              <a:rPr lang="en-US" sz="1800" dirty="0"/>
              <a:t>Canceled checks or bank statements no longer coming to a person’s address</a:t>
            </a:r>
          </a:p>
          <a:p>
            <a:r>
              <a:rPr lang="en-US" sz="1800" dirty="0"/>
              <a:t>Checks bouncing</a:t>
            </a:r>
          </a:p>
          <a:p>
            <a:r>
              <a:rPr lang="en-US" sz="1800" dirty="0"/>
              <a:t>ATM withdrawals or online banking that the older adult could not or would not have made</a:t>
            </a:r>
          </a:p>
          <a:p>
            <a:r>
              <a:rPr lang="en-US" sz="1800" dirty="0"/>
              <a:t>Personal valuables missing</a:t>
            </a:r>
          </a:p>
          <a:p>
            <a:r>
              <a:rPr lang="en-US" sz="1800" dirty="0"/>
              <a:t>New relationships - online or in person</a:t>
            </a:r>
          </a:p>
          <a:p>
            <a:r>
              <a:rPr lang="en-US" sz="1800" dirty="0"/>
              <a:t>Isolation from past trusted persons such as family members</a:t>
            </a:r>
          </a:p>
          <a:p>
            <a:r>
              <a:rPr lang="en-US" sz="1800" dirty="0"/>
              <a:t>Person’s care is substandard or they are going without basic needs</a:t>
            </a:r>
          </a:p>
          <a:p>
            <a:r>
              <a:rPr lang="en-US" sz="1800" dirty="0"/>
              <a:t>Person does not understand their financial situation</a:t>
            </a:r>
          </a:p>
          <a:p>
            <a:endParaRPr lang="en-US" sz="13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5556" y="3316564"/>
            <a:ext cx="3001836" cy="1325563"/>
          </a:xfrm>
          <a:prstGeom prst="rect">
            <a:avLst/>
          </a:prstGeom>
        </p:spPr>
      </p:pic>
      <p:pic>
        <p:nvPicPr>
          <p:cNvPr id="7" name="Picture 6" descr="Clipart - Warning Sign"/>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0175042" y="565055"/>
            <a:ext cx="1362368" cy="1133036"/>
          </a:xfrm>
          <a:prstGeom prst="rect">
            <a:avLst/>
          </a:prstGeom>
        </p:spPr>
      </p:pic>
    </p:spTree>
    <p:extLst>
      <p:ext uri="{BB962C8B-B14F-4D97-AF65-F5344CB8AC3E}">
        <p14:creationId xmlns:p14="http://schemas.microsoft.com/office/powerpoint/2010/main" val="19693549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001">
            <a:extLst>
              <a:ext uri="{FF2B5EF4-FFF2-40B4-BE49-F238E27FC236}">
                <a16:creationId xmlns:a16="http://schemas.microsoft.com/office/drawing/2014/main" id="{3A599989-C2C7-453C-918F-AA087B61B4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68" t="-219" r="1179" b="4803"/>
          <a:stretch/>
        </p:blipFill>
        <p:spPr bwMode="auto">
          <a:xfrm>
            <a:off x="5985057" y="212173"/>
            <a:ext cx="5539155" cy="504338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a:extLst>
              <a:ext uri="{FF2B5EF4-FFF2-40B4-BE49-F238E27FC236}">
                <a16:creationId xmlns:a16="http://schemas.microsoft.com/office/drawing/2014/main" id="{5B283AFC-A56A-4D7D-BCBE-7AB97C98CDF0}"/>
              </a:ext>
            </a:extLst>
          </p:cNvPr>
          <p:cNvSpPr txBox="1">
            <a:spLocks/>
          </p:cNvSpPr>
          <p:nvPr/>
        </p:nvSpPr>
        <p:spPr>
          <a:xfrm>
            <a:off x="1148937" y="1140156"/>
            <a:ext cx="3496172" cy="1811980"/>
          </a:xfrm>
          <a:prstGeom prst="rect">
            <a:avLst/>
          </a:prstGeom>
        </p:spPr>
        <p:txBody>
          <a:bodyP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dirty="0">
                <a:latin typeface="Arial" panose="020B0604020202020204" pitchFamily="34" charset="0"/>
                <a:cs typeface="Arial" panose="020B0604020202020204" pitchFamily="34" charset="0"/>
              </a:rPr>
              <a:t>Abusive Relationships:</a:t>
            </a:r>
          </a:p>
          <a:p>
            <a:r>
              <a:rPr lang="en-US" sz="3300" dirty="0">
                <a:latin typeface="Arial" panose="020B0604020202020204" pitchFamily="34" charset="0"/>
                <a:cs typeface="Arial" panose="020B0604020202020204" pitchFamily="34" charset="0"/>
              </a:rPr>
              <a:t>Power and Control</a:t>
            </a:r>
          </a:p>
        </p:txBody>
      </p:sp>
    </p:spTree>
    <p:extLst>
      <p:ext uri="{BB962C8B-B14F-4D97-AF65-F5344CB8AC3E}">
        <p14:creationId xmlns:p14="http://schemas.microsoft.com/office/powerpoint/2010/main" val="1751291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idx="1"/>
          </p:nvPr>
        </p:nvSpPr>
        <p:spPr>
          <a:xfrm>
            <a:off x="1055716" y="523873"/>
            <a:ext cx="10631979" cy="5036794"/>
          </a:xfrm>
        </p:spPr>
        <p:txBody>
          <a:bodyPr>
            <a:normAutofit/>
          </a:bodyPr>
          <a:lstStyle/>
          <a:p>
            <a:pPr eaLnBrk="1" hangingPunct="1">
              <a:buClr>
                <a:schemeClr val="tx1"/>
              </a:buClr>
              <a:buFontTx/>
              <a:buNone/>
            </a:pPr>
            <a:r>
              <a:rPr lang="en-US" altLang="en-US" dirty="0">
                <a:solidFill>
                  <a:srgbClr val="180F5E"/>
                </a:solidFill>
                <a:latin typeface="Century Gothic" panose="020B0502020202020204" pitchFamily="34" charset="0"/>
              </a:rPr>
              <a:t>The Alzheimer’s Association provides a range of services from education programs to a lending library. See </a:t>
            </a:r>
            <a:r>
              <a:rPr lang="en-US" altLang="en-US" dirty="0">
                <a:solidFill>
                  <a:srgbClr val="FF0000"/>
                </a:solidFill>
                <a:latin typeface="Century Gothic" panose="020B0502020202020204" pitchFamily="34" charset="0"/>
                <a:hlinkClick r:id="rId3"/>
              </a:rPr>
              <a:t>www.alz.org/sewi</a:t>
            </a:r>
            <a:r>
              <a:rPr lang="en-US" altLang="en-US" dirty="0">
                <a:solidFill>
                  <a:srgbClr val="FF0000"/>
                </a:solidFill>
                <a:latin typeface="Century Gothic" panose="020B0502020202020204" pitchFamily="34" charset="0"/>
              </a:rPr>
              <a:t> </a:t>
            </a:r>
            <a:r>
              <a:rPr lang="en-US" altLang="en-US" dirty="0">
                <a:solidFill>
                  <a:srgbClr val="180F5E"/>
                </a:solidFill>
                <a:latin typeface="Century Gothic" panose="020B0502020202020204" pitchFamily="34" charset="0"/>
              </a:rPr>
              <a:t>for more details.</a:t>
            </a:r>
          </a:p>
          <a:p>
            <a:pPr eaLnBrk="1" hangingPunct="1">
              <a:buClr>
                <a:schemeClr val="tx1"/>
              </a:buClr>
              <a:buFontTx/>
              <a:buNone/>
            </a:pPr>
            <a:r>
              <a:rPr lang="en-US" altLang="en-US" b="1" dirty="0">
                <a:solidFill>
                  <a:srgbClr val="180F5E"/>
                </a:solidFill>
                <a:latin typeface="Century Gothic" panose="020B0502020202020204" pitchFamily="34" charset="0"/>
              </a:rPr>
              <a:t>The 24/7 Helpline 800.272.3900 </a:t>
            </a:r>
            <a:r>
              <a:rPr lang="en-US" altLang="en-US" dirty="0">
                <a:solidFill>
                  <a:srgbClr val="180F5E"/>
                </a:solidFill>
                <a:latin typeface="Century Gothic" panose="020B0502020202020204" pitchFamily="34" charset="0"/>
              </a:rPr>
              <a:t>is answered 365. </a:t>
            </a:r>
          </a:p>
          <a:p>
            <a:pPr eaLnBrk="1" hangingPunct="1">
              <a:buClr>
                <a:schemeClr val="tx1"/>
              </a:buClr>
              <a:buFontTx/>
              <a:buNone/>
            </a:pPr>
            <a:r>
              <a:rPr lang="en-US" altLang="en-US" dirty="0">
                <a:solidFill>
                  <a:srgbClr val="180F5E"/>
                </a:solidFill>
                <a:latin typeface="Century Gothic" panose="020B0502020202020204" pitchFamily="34" charset="0"/>
              </a:rPr>
              <a:t>Any questions re Alzheimer’s, related dementias, caregiving and brain health.</a:t>
            </a:r>
          </a:p>
          <a:p>
            <a:pPr eaLnBrk="1" hangingPunct="1">
              <a:buClr>
                <a:schemeClr val="tx1"/>
              </a:buClr>
              <a:buFontTx/>
              <a:buNone/>
            </a:pPr>
            <a:r>
              <a:rPr lang="en-US" altLang="en-US" dirty="0">
                <a:solidFill>
                  <a:srgbClr val="180F5E"/>
                </a:solidFill>
                <a:latin typeface="Century Gothic" panose="020B0502020202020204" pitchFamily="34" charset="0"/>
              </a:rPr>
              <a:t>Magnets with the number are available </a:t>
            </a:r>
          </a:p>
          <a:p>
            <a:pPr eaLnBrk="1" hangingPunct="1">
              <a:buClr>
                <a:schemeClr val="tx1"/>
              </a:buClr>
              <a:buFontTx/>
              <a:buNone/>
            </a:pPr>
            <a:endParaRPr lang="en-US" altLang="en-US" dirty="0">
              <a:solidFill>
                <a:srgbClr val="180F5E"/>
              </a:solidFill>
              <a:latin typeface="Century Gothic" panose="020B0502020202020204" pitchFamily="34" charset="0"/>
            </a:endParaRPr>
          </a:p>
          <a:p>
            <a:pPr eaLnBrk="1" hangingPunct="1">
              <a:buClr>
                <a:schemeClr val="tx1"/>
              </a:buClr>
              <a:buFontTx/>
              <a:buNone/>
            </a:pPr>
            <a:r>
              <a:rPr lang="en-US" altLang="en-US" dirty="0">
                <a:solidFill>
                  <a:srgbClr val="180F5E"/>
                </a:solidFill>
                <a:latin typeface="Century Gothic" panose="020B0502020202020204" pitchFamily="34" charset="0"/>
              </a:rPr>
              <a:t>Number is good nation-wide. Connects to nearest Alzheimer’s Association chapter.</a:t>
            </a:r>
          </a:p>
        </p:txBody>
      </p:sp>
    </p:spTree>
    <p:extLst>
      <p:ext uri="{BB962C8B-B14F-4D97-AF65-F5344CB8AC3E}">
        <p14:creationId xmlns:p14="http://schemas.microsoft.com/office/powerpoint/2010/main" val="2004229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66210" y="1235934"/>
            <a:ext cx="6863185" cy="646112"/>
          </a:xfrm>
          <a:prstGeom prst="rect">
            <a:avLst/>
          </a:prstGeom>
          <a:noFill/>
        </p:spPr>
        <p:txBody>
          <a:bodyPr wrap="square">
            <a:spAutoFit/>
          </a:bodyPr>
          <a:lstStyle/>
          <a:p>
            <a:pPr>
              <a:defRPr/>
            </a:pPr>
            <a:r>
              <a:rPr lang="en-US" altLang="en-US" sz="3600" b="1" dirty="0">
                <a:solidFill>
                  <a:schemeClr val="tx1">
                    <a:lumMod val="95000"/>
                    <a:lumOff val="5000"/>
                  </a:schemeClr>
                </a:solidFill>
                <a:latin typeface="Century Gothic" panose="020B0502020202020204" pitchFamily="34" charset="0"/>
              </a:rPr>
              <a:t>Responding – What to do?</a:t>
            </a:r>
            <a:endParaRPr lang="en-US" altLang="en-US" sz="2400" b="1" dirty="0">
              <a:solidFill>
                <a:schemeClr val="tx1">
                  <a:lumMod val="95000"/>
                  <a:lumOff val="5000"/>
                </a:schemeClr>
              </a:solidFill>
              <a:latin typeface="Century Gothic" panose="020B0502020202020204" pitchFamily="34" charset="0"/>
            </a:endParaRPr>
          </a:p>
        </p:txBody>
      </p:sp>
      <p:sp>
        <p:nvSpPr>
          <p:cNvPr id="49156" name="Text Box 7"/>
          <p:cNvSpPr txBox="1">
            <a:spLocks noChangeArrowheads="1"/>
          </p:cNvSpPr>
          <p:nvPr/>
        </p:nvSpPr>
        <p:spPr bwMode="auto">
          <a:xfrm>
            <a:off x="2211421" y="5052155"/>
            <a:ext cx="7924800" cy="579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30000"/>
              </a:lnSpc>
              <a:spcBef>
                <a:spcPct val="50000"/>
              </a:spcBef>
              <a:buFontTx/>
              <a:buNone/>
            </a:pPr>
            <a:r>
              <a:rPr lang="en-US" altLang="en-US" sz="3000" b="1" dirty="0">
                <a:solidFill>
                  <a:srgbClr val="332A86"/>
                </a:solidFill>
                <a:latin typeface="Arial" panose="020B0604020202020204" pitchFamily="34" charset="0"/>
              </a:rPr>
              <a:t> </a:t>
            </a:r>
            <a:r>
              <a:rPr lang="en-US" altLang="en-US" sz="2000" b="1" u="sng" dirty="0"/>
              <a:t>You may choose to remain anonymous; people cannot</a:t>
            </a:r>
          </a:p>
          <a:p>
            <a:pPr algn="ctr" eaLnBrk="1" hangingPunct="1">
              <a:lnSpc>
                <a:spcPct val="60000"/>
              </a:lnSpc>
              <a:spcBef>
                <a:spcPct val="50000"/>
              </a:spcBef>
              <a:buFontTx/>
              <a:buNone/>
            </a:pPr>
            <a:r>
              <a:rPr lang="en-US" altLang="en-US" sz="2000" b="1" u="sng" dirty="0"/>
              <a:t>be held criminally or civilly liable for reporting in good faith</a:t>
            </a:r>
            <a:endParaRPr lang="en-US" altLang="en-US" sz="2400" b="1" u="sng" dirty="0"/>
          </a:p>
        </p:txBody>
      </p:sp>
      <p:sp>
        <p:nvSpPr>
          <p:cNvPr id="49158" name="Text Box 5"/>
          <p:cNvSpPr txBox="1">
            <a:spLocks noChangeArrowheads="1"/>
          </p:cNvSpPr>
          <p:nvPr/>
        </p:nvSpPr>
        <p:spPr bwMode="auto">
          <a:xfrm>
            <a:off x="2211421" y="1943606"/>
            <a:ext cx="79248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100000"/>
              </a:lnSpc>
              <a:spcBef>
                <a:spcPct val="50000"/>
              </a:spcBef>
              <a:buFontTx/>
              <a:buNone/>
            </a:pPr>
            <a:r>
              <a:rPr lang="en-US" altLang="en-US" sz="2400" b="1" dirty="0"/>
              <a:t>The Aging Resource Center of Milwaukee County is the lead Elder Abuse Agency for Milwaukee County.</a:t>
            </a:r>
          </a:p>
          <a:p>
            <a:pPr algn="ctr" eaLnBrk="1" hangingPunct="1">
              <a:lnSpc>
                <a:spcPct val="100000"/>
              </a:lnSpc>
              <a:spcBef>
                <a:spcPct val="50000"/>
              </a:spcBef>
              <a:buFontTx/>
              <a:buNone/>
            </a:pPr>
            <a:r>
              <a:rPr lang="en-US" altLang="en-US" sz="2400" b="1" dirty="0"/>
              <a:t>Trained staff investigate alleged abuse, of adults age 60 and over, residing in Milwaukee County.</a:t>
            </a:r>
            <a:r>
              <a:rPr lang="en-US" altLang="en-US" sz="2400" b="1" dirty="0">
                <a:solidFill>
                  <a:srgbClr val="00483A"/>
                </a:solidFill>
              </a:rPr>
              <a:t> </a:t>
            </a:r>
          </a:p>
          <a:p>
            <a:pPr algn="ctr" eaLnBrk="1" hangingPunct="1">
              <a:lnSpc>
                <a:spcPct val="100000"/>
              </a:lnSpc>
              <a:spcBef>
                <a:spcPct val="50000"/>
              </a:spcBef>
              <a:buFontTx/>
              <a:buNone/>
            </a:pPr>
            <a:r>
              <a:rPr lang="en-US" altLang="en-US" sz="2400" b="1" dirty="0">
                <a:solidFill>
                  <a:srgbClr val="00483A"/>
                </a:solidFill>
              </a:rPr>
              <a:t>For Adults 18-59 Milwaukee County Disability Services Division has trained staff to investigate alleged abuse.</a:t>
            </a:r>
          </a:p>
        </p:txBody>
      </p:sp>
    </p:spTree>
    <p:extLst>
      <p:ext uri="{BB962C8B-B14F-4D97-AF65-F5344CB8AC3E}">
        <p14:creationId xmlns:p14="http://schemas.microsoft.com/office/powerpoint/2010/main" val="6455999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4513" y="1157288"/>
            <a:ext cx="8591550" cy="646112"/>
          </a:xfrm>
          <a:prstGeom prst="rect">
            <a:avLst/>
          </a:prstGeom>
          <a:noFill/>
        </p:spPr>
        <p:txBody>
          <a:bodyPr>
            <a:spAutoFit/>
          </a:bodyPr>
          <a:lstStyle/>
          <a:p>
            <a:pPr algn="ctr">
              <a:defRPr/>
            </a:pPr>
            <a:r>
              <a:rPr lang="en-US" altLang="en-US" sz="3600" b="1" dirty="0">
                <a:solidFill>
                  <a:schemeClr val="tx1">
                    <a:lumMod val="95000"/>
                    <a:lumOff val="5000"/>
                  </a:schemeClr>
                </a:solidFill>
                <a:latin typeface="Century Gothic" panose="020B0502020202020204" pitchFamily="34" charset="0"/>
              </a:rPr>
              <a:t>Responding – What happens next?</a:t>
            </a:r>
            <a:endParaRPr lang="en-US" altLang="en-US" sz="2400" b="1" dirty="0">
              <a:solidFill>
                <a:schemeClr val="tx1">
                  <a:lumMod val="95000"/>
                  <a:lumOff val="5000"/>
                </a:schemeClr>
              </a:solidFill>
              <a:latin typeface="Century Gothic" panose="020B0502020202020204" pitchFamily="34" charset="0"/>
            </a:endParaRPr>
          </a:p>
        </p:txBody>
      </p:sp>
      <p:sp>
        <p:nvSpPr>
          <p:cNvPr id="10" name="Rectangle 7"/>
          <p:cNvSpPr>
            <a:spLocks noChangeArrowheads="1"/>
          </p:cNvSpPr>
          <p:nvPr/>
        </p:nvSpPr>
        <p:spPr bwMode="auto">
          <a:xfrm>
            <a:off x="3181350" y="1803400"/>
            <a:ext cx="5538788" cy="75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defRPr/>
            </a:pPr>
            <a:r>
              <a:rPr lang="en-US" altLang="en-US" sz="2400" dirty="0">
                <a:solidFill>
                  <a:srgbClr val="301076"/>
                </a:solidFill>
                <a:latin typeface="Century Gothic" panose="020B0502020202020204" pitchFamily="34" charset="0"/>
              </a:rPr>
              <a:t>Investigation</a:t>
            </a:r>
          </a:p>
        </p:txBody>
      </p:sp>
      <p:sp>
        <p:nvSpPr>
          <p:cNvPr id="54277" name="Rectangle 5"/>
          <p:cNvSpPr>
            <a:spLocks noChangeArrowheads="1"/>
          </p:cNvSpPr>
          <p:nvPr/>
        </p:nvSpPr>
        <p:spPr bwMode="auto">
          <a:xfrm>
            <a:off x="2117889" y="2794328"/>
            <a:ext cx="7814821"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100000"/>
              </a:lnSpc>
              <a:spcBef>
                <a:spcPct val="0"/>
              </a:spcBef>
              <a:buFontTx/>
              <a:buNone/>
            </a:pPr>
            <a:r>
              <a:rPr lang="en-US" altLang="en-US" sz="2800" b="1" dirty="0">
                <a:solidFill>
                  <a:srgbClr val="000000"/>
                </a:solidFill>
                <a:cs typeface="Times New Roman" panose="02020603050405020304" pitchFamily="18" charset="0"/>
              </a:rPr>
              <a:t>Evaluation of the situation as reported by the caller  </a:t>
            </a:r>
          </a:p>
          <a:p>
            <a:pPr algn="ctr" eaLnBrk="1" hangingPunct="1">
              <a:lnSpc>
                <a:spcPct val="100000"/>
              </a:lnSpc>
              <a:spcBef>
                <a:spcPct val="0"/>
              </a:spcBef>
              <a:buFontTx/>
              <a:buNone/>
            </a:pPr>
            <a:endParaRPr lang="en-US" altLang="en-US" sz="4400" b="1" dirty="0">
              <a:solidFill>
                <a:srgbClr val="000000"/>
              </a:solidFill>
              <a:cs typeface="Times New Roman" panose="02020603050405020304" pitchFamily="18" charset="0"/>
            </a:endParaRPr>
          </a:p>
          <a:p>
            <a:pPr algn="ctr" eaLnBrk="1" hangingPunct="1">
              <a:lnSpc>
                <a:spcPct val="100000"/>
              </a:lnSpc>
              <a:spcBef>
                <a:spcPct val="0"/>
              </a:spcBef>
              <a:buFontTx/>
              <a:buNone/>
            </a:pPr>
            <a:r>
              <a:rPr lang="en-US" altLang="en-US" sz="2800" b="1" dirty="0">
                <a:solidFill>
                  <a:srgbClr val="000000"/>
                </a:solidFill>
                <a:cs typeface="Times New Roman" panose="02020603050405020304" pitchFamily="18" charset="0"/>
              </a:rPr>
              <a:t>Assess need for interventions or services to ensure safety</a:t>
            </a:r>
            <a:endParaRPr lang="en-US" altLang="en-US" sz="2800" b="1" dirty="0">
              <a:solidFill>
                <a:srgbClr val="000000"/>
              </a:solidFill>
            </a:endParaRPr>
          </a:p>
          <a:p>
            <a:pPr eaLnBrk="1" hangingPunct="1">
              <a:lnSpc>
                <a:spcPct val="100000"/>
              </a:lnSpc>
              <a:spcBef>
                <a:spcPct val="0"/>
              </a:spcBef>
              <a:buFontTx/>
              <a:buNone/>
            </a:pPr>
            <a:endParaRPr lang="en-US" altLang="en-US" sz="2400" b="1" dirty="0">
              <a:solidFill>
                <a:srgbClr val="00483A"/>
              </a:solidFill>
              <a:latin typeface="Garamond" panose="02020404030301010803" pitchFamily="18" charset="0"/>
              <a:cs typeface="Times New Roman" panose="02020603050405020304" pitchFamily="18" charset="0"/>
            </a:endParaRPr>
          </a:p>
        </p:txBody>
      </p:sp>
    </p:spTree>
    <p:extLst>
      <p:ext uri="{BB962C8B-B14F-4D97-AF65-F5344CB8AC3E}">
        <p14:creationId xmlns:p14="http://schemas.microsoft.com/office/powerpoint/2010/main" val="17004674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2095500" y="1222987"/>
            <a:ext cx="7886700" cy="1325563"/>
          </a:xfrm>
        </p:spPr>
        <p:txBody>
          <a:bodyPr>
            <a:normAutofit fontScale="90000"/>
          </a:bodyPr>
          <a:lstStyle/>
          <a:p>
            <a:pPr algn="ctr">
              <a:defRPr/>
            </a:pPr>
            <a:r>
              <a:rPr lang="en-US" altLang="en-US" sz="6000" dirty="0">
                <a:latin typeface="Century Gothic" panose="020B0502020202020204" pitchFamily="34" charset="0"/>
              </a:rPr>
              <a:t>High Risk Safety Issues</a:t>
            </a:r>
          </a:p>
        </p:txBody>
      </p:sp>
      <p:sp>
        <p:nvSpPr>
          <p:cNvPr id="10245" name="Rectangle 5"/>
          <p:cNvSpPr>
            <a:spLocks noGrp="1" noChangeArrowheads="1"/>
          </p:cNvSpPr>
          <p:nvPr>
            <p:ph idx="1"/>
          </p:nvPr>
        </p:nvSpPr>
        <p:spPr>
          <a:xfrm>
            <a:off x="2209800" y="2328612"/>
            <a:ext cx="7772400" cy="3424237"/>
          </a:xfrm>
        </p:spPr>
        <p:txBody>
          <a:bodyPr rtlCol="0">
            <a:normAutofit/>
          </a:bodyPr>
          <a:lstStyle/>
          <a:p>
            <a:pPr marL="0" indent="0">
              <a:buNone/>
              <a:defRPr/>
            </a:pPr>
            <a:endParaRPr lang="en-US" altLang="en-US" sz="2900" b="1" i="1" dirty="0"/>
          </a:p>
          <a:p>
            <a:pPr marL="0" indent="0">
              <a:buNone/>
              <a:defRPr/>
            </a:pPr>
            <a:r>
              <a:rPr lang="en-US" altLang="en-US" sz="6000" b="1" i="1" dirty="0">
                <a:latin typeface="Century Gothic" panose="020B0502020202020204" pitchFamily="34" charset="0"/>
              </a:rPr>
              <a:t>	   Observable </a:t>
            </a:r>
          </a:p>
          <a:p>
            <a:pPr marL="0" indent="0">
              <a:buNone/>
              <a:defRPr/>
            </a:pPr>
            <a:r>
              <a:rPr lang="en-US" altLang="en-US" sz="6000" b="1" i="1" dirty="0">
                <a:latin typeface="Century Gothic" panose="020B0502020202020204" pitchFamily="34" charset="0"/>
              </a:rPr>
              <a:t>	   Quantifiable</a:t>
            </a:r>
          </a:p>
          <a:p>
            <a:pPr>
              <a:buNone/>
              <a:defRPr/>
            </a:pPr>
            <a:r>
              <a:rPr lang="en-US" altLang="en-US" sz="6000" dirty="0">
                <a:latin typeface="Century Gothic" panose="020B0502020202020204" pitchFamily="34" charset="0"/>
              </a:rPr>
              <a:t>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0642" y="2957786"/>
            <a:ext cx="640612" cy="642297"/>
          </a:xfrm>
          <a:prstGeom prst="rect">
            <a:avLst/>
          </a:prstGeom>
          <a:noFill/>
        </p:spPr>
      </p:pic>
      <p:pic>
        <p:nvPicPr>
          <p:cNvPr id="3" name="Picture 2"/>
          <p:cNvPicPr>
            <a:picLocks noChangeAspect="1"/>
          </p:cNvPicPr>
          <p:nvPr/>
        </p:nvPicPr>
        <p:blipFill>
          <a:blip r:embed="rId4"/>
          <a:stretch>
            <a:fillRect/>
          </a:stretch>
        </p:blipFill>
        <p:spPr>
          <a:xfrm>
            <a:off x="2520643" y="3900216"/>
            <a:ext cx="640135" cy="640135"/>
          </a:xfrm>
          <a:prstGeom prst="rect">
            <a:avLst/>
          </a:prstGeom>
        </p:spPr>
      </p:pic>
    </p:spTree>
    <p:extLst>
      <p:ext uri="{BB962C8B-B14F-4D97-AF65-F5344CB8AC3E}">
        <p14:creationId xmlns:p14="http://schemas.microsoft.com/office/powerpoint/2010/main" val="3735282785"/>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793" y="393323"/>
            <a:ext cx="7886700" cy="1325563"/>
          </a:xfrm>
        </p:spPr>
        <p:txBody>
          <a:bodyPr>
            <a:normAutofit/>
          </a:bodyPr>
          <a:lstStyle/>
          <a:p>
            <a:pPr>
              <a:defRPr/>
            </a:pPr>
            <a:r>
              <a:rPr lang="en-US" sz="5400" b="1" dirty="0">
                <a:latin typeface="Century Gothic" panose="020B0502020202020204" pitchFamily="34" charset="0"/>
              </a:rPr>
              <a:t>Factors</a:t>
            </a:r>
          </a:p>
        </p:txBody>
      </p:sp>
      <p:sp>
        <p:nvSpPr>
          <p:cNvPr id="3" name="Content Placeholder 2"/>
          <p:cNvSpPr>
            <a:spLocks noGrp="1"/>
          </p:cNvSpPr>
          <p:nvPr>
            <p:ph idx="1"/>
          </p:nvPr>
        </p:nvSpPr>
        <p:spPr>
          <a:xfrm>
            <a:off x="2209800" y="1881247"/>
            <a:ext cx="7772400" cy="2936660"/>
          </a:xfrm>
        </p:spPr>
        <p:txBody>
          <a:bodyPr rtlCol="0">
            <a:normAutofit/>
          </a:bodyPr>
          <a:lstStyle/>
          <a:p>
            <a:pPr>
              <a:defRPr/>
            </a:pPr>
            <a:r>
              <a:rPr lang="en-US" sz="3200" dirty="0">
                <a:latin typeface="Century Gothic" panose="020B0502020202020204" pitchFamily="34" charset="0"/>
              </a:rPr>
              <a:t>Physical</a:t>
            </a:r>
          </a:p>
          <a:p>
            <a:pPr>
              <a:defRPr/>
            </a:pPr>
            <a:r>
              <a:rPr lang="en-US" sz="3200" dirty="0">
                <a:latin typeface="Century Gothic" panose="020B0502020202020204" pitchFamily="34" charset="0"/>
              </a:rPr>
              <a:t>Environmental</a:t>
            </a:r>
          </a:p>
          <a:p>
            <a:pPr>
              <a:defRPr/>
            </a:pPr>
            <a:r>
              <a:rPr lang="en-US" sz="3200" dirty="0">
                <a:latin typeface="Century Gothic" panose="020B0502020202020204" pitchFamily="34" charset="0"/>
              </a:rPr>
              <a:t>Social Economic </a:t>
            </a:r>
            <a:r>
              <a:rPr lang="en-US" sz="3200" dirty="0">
                <a:latin typeface="Century Gothic" panose="020B0502020202020204" pitchFamily="34" charset="0"/>
                <a:hlinkClick r:id="rId3"/>
              </a:rPr>
              <a:t>https://www.youtube.com/watch?v=0BlZF_4EKp4</a:t>
            </a:r>
            <a:endParaRPr lang="en-US" sz="3200" dirty="0">
              <a:latin typeface="Century Gothic" panose="020B0502020202020204" pitchFamily="34" charset="0"/>
            </a:endParaRPr>
          </a:p>
          <a:p>
            <a:pPr>
              <a:defRPr/>
            </a:pPr>
            <a:endParaRPr lang="en-US" sz="3200" dirty="0">
              <a:latin typeface="Century Gothic" panose="020B0502020202020204" pitchFamily="34" charset="0"/>
            </a:endParaRPr>
          </a:p>
          <a:p>
            <a:pPr>
              <a:defRPr/>
            </a:pPr>
            <a:endParaRPr lang="en-US" sz="3200" dirty="0">
              <a:latin typeface="Century Gothic" panose="020B0502020202020204" pitchFamily="34"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76023" y="1056104"/>
            <a:ext cx="2286000" cy="2011680"/>
          </a:xfrm>
          <a:prstGeom prst="rect">
            <a:avLst/>
          </a:prstGeom>
        </p:spPr>
      </p:pic>
    </p:spTree>
    <p:extLst>
      <p:ext uri="{BB962C8B-B14F-4D97-AF65-F5344CB8AC3E}">
        <p14:creationId xmlns:p14="http://schemas.microsoft.com/office/powerpoint/2010/main" val="1611428711"/>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448671" y="306388"/>
            <a:ext cx="7569888" cy="1293812"/>
          </a:xfrm>
        </p:spPr>
        <p:txBody>
          <a:bodyPr>
            <a:normAutofit fontScale="90000"/>
          </a:bodyPr>
          <a:lstStyle/>
          <a:p>
            <a:pPr>
              <a:defRPr/>
            </a:pPr>
            <a:r>
              <a:rPr lang="en-US" altLang="en-US" b="1" dirty="0">
                <a:latin typeface="Century Gothic" panose="020B0502020202020204" pitchFamily="34" charset="0"/>
              </a:rPr>
              <a:t>Decisional or Non-Decisional </a:t>
            </a:r>
          </a:p>
        </p:txBody>
      </p:sp>
      <p:sp>
        <p:nvSpPr>
          <p:cNvPr id="23555" name="Rectangle 3"/>
          <p:cNvSpPr>
            <a:spLocks noGrp="1" noChangeArrowheads="1"/>
          </p:cNvSpPr>
          <p:nvPr>
            <p:ph idx="1"/>
          </p:nvPr>
        </p:nvSpPr>
        <p:spPr>
          <a:xfrm>
            <a:off x="1648177" y="1300943"/>
            <a:ext cx="7769474" cy="4037012"/>
          </a:xfrm>
        </p:spPr>
        <p:txBody>
          <a:bodyPr rtlCol="0">
            <a:normAutofit lnSpcReduction="10000"/>
          </a:bodyPr>
          <a:lstStyle/>
          <a:p>
            <a:pPr marL="0" indent="0">
              <a:buNone/>
              <a:defRPr/>
            </a:pPr>
            <a:r>
              <a:rPr lang="en-US" altLang="en-US" sz="2000" b="1" i="1" u="sng" dirty="0">
                <a:latin typeface="Century Gothic" panose="020B0502020202020204" pitchFamily="34" charset="0"/>
              </a:rPr>
              <a:t>Decisional (Legal Term Competence)</a:t>
            </a:r>
            <a:r>
              <a:rPr lang="en-US" altLang="en-US" sz="2000" dirty="0">
                <a:latin typeface="Century Gothic" panose="020B0502020202020204" pitchFamily="34" charset="0"/>
              </a:rPr>
              <a:t>: orientation; cognitive functioning; communication/language skills; mental status; insight and judgment</a:t>
            </a:r>
          </a:p>
          <a:p>
            <a:pPr marL="0" indent="0">
              <a:buNone/>
              <a:defRPr/>
            </a:pPr>
            <a:endParaRPr lang="en-US" altLang="en-US" sz="2400" dirty="0"/>
          </a:p>
          <a:p>
            <a:pPr marL="0" indent="0">
              <a:buNone/>
              <a:defRPr/>
            </a:pPr>
            <a:endParaRPr lang="en-US" altLang="en-US" sz="2400" dirty="0"/>
          </a:p>
          <a:p>
            <a:pPr marL="0" indent="0">
              <a:buNone/>
              <a:defRPr/>
            </a:pPr>
            <a:endParaRPr lang="en-US" altLang="en-US" sz="2400" dirty="0">
              <a:latin typeface="Century Gothic" panose="020B0502020202020204" pitchFamily="34" charset="0"/>
            </a:endParaRPr>
          </a:p>
          <a:p>
            <a:pPr marL="0" indent="0">
              <a:buNone/>
              <a:defRPr/>
            </a:pPr>
            <a:endParaRPr lang="en-US" altLang="en-US" sz="2400" dirty="0"/>
          </a:p>
          <a:p>
            <a:pPr>
              <a:defRPr/>
            </a:pPr>
            <a:r>
              <a:rPr lang="en-US" altLang="en-US" sz="2000" dirty="0">
                <a:latin typeface="Century Gothic" panose="020B0502020202020204" pitchFamily="34" charset="0"/>
              </a:rPr>
              <a:t>Does the client </a:t>
            </a:r>
            <a:r>
              <a:rPr lang="en-US" altLang="en-US" sz="2000" b="1" i="1" dirty="0">
                <a:latin typeface="Century Gothic" panose="020B0502020202020204" pitchFamily="34" charset="0"/>
              </a:rPr>
              <a:t>appear to be </a:t>
            </a:r>
            <a:r>
              <a:rPr lang="en-US" altLang="en-US" sz="2000" dirty="0">
                <a:latin typeface="Century Gothic" panose="020B0502020202020204" pitchFamily="34" charset="0"/>
              </a:rPr>
              <a:t>decisional?</a:t>
            </a:r>
          </a:p>
          <a:p>
            <a:pPr lvl="1">
              <a:defRPr/>
            </a:pPr>
            <a:r>
              <a:rPr lang="en-US" altLang="en-US" sz="2000" dirty="0">
                <a:latin typeface="Century Gothic" panose="020B0502020202020204" pitchFamily="34" charset="0"/>
              </a:rPr>
              <a:t>Does the client have a confirmed diagnoses of:</a:t>
            </a:r>
          </a:p>
          <a:p>
            <a:pPr marL="0" indent="0">
              <a:buNone/>
              <a:defRPr/>
            </a:pPr>
            <a:r>
              <a:rPr lang="en-US" altLang="en-US" sz="2000" dirty="0">
                <a:latin typeface="Century Gothic" panose="020B0502020202020204" pitchFamily="34" charset="0"/>
              </a:rPr>
              <a:t>(Assessing decision making puts the focus on Probable Cause and gather’s evidences in support of probable cause)</a:t>
            </a:r>
          </a:p>
        </p:txBody>
      </p:sp>
      <p:pic>
        <p:nvPicPr>
          <p:cNvPr id="60420" name="Picture 4" descr="C:\Documents and Settings\Dinah.LaCaze\My Documents\My Pictures\thCAAABTH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0694" y="2131367"/>
            <a:ext cx="2101155" cy="1793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023283"/>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4513" y="746130"/>
            <a:ext cx="8591550" cy="646112"/>
          </a:xfrm>
          <a:prstGeom prst="rect">
            <a:avLst/>
          </a:prstGeom>
          <a:noFill/>
        </p:spPr>
        <p:txBody>
          <a:bodyPr>
            <a:spAutoFit/>
          </a:bodyPr>
          <a:lstStyle/>
          <a:p>
            <a:pPr algn="ctr">
              <a:defRPr/>
            </a:pPr>
            <a:r>
              <a:rPr lang="en-US" altLang="en-US" sz="3600" b="1" dirty="0">
                <a:solidFill>
                  <a:schemeClr val="tx1">
                    <a:lumMod val="95000"/>
                    <a:lumOff val="5000"/>
                  </a:schemeClr>
                </a:solidFill>
                <a:latin typeface="Century Gothic" panose="020B0502020202020204" pitchFamily="34" charset="0"/>
              </a:rPr>
              <a:t>Investigations/Interventions</a:t>
            </a:r>
            <a:endParaRPr lang="en-US" altLang="en-US" sz="2400" b="1" dirty="0">
              <a:solidFill>
                <a:schemeClr val="tx1">
                  <a:lumMod val="95000"/>
                  <a:lumOff val="5000"/>
                </a:schemeClr>
              </a:solidFill>
              <a:latin typeface="Century Gothic" panose="020B0502020202020204" pitchFamily="34" charset="0"/>
            </a:endParaRPr>
          </a:p>
        </p:txBody>
      </p:sp>
      <p:sp>
        <p:nvSpPr>
          <p:cNvPr id="10" name="Rectangle 7"/>
          <p:cNvSpPr>
            <a:spLocks noChangeArrowheads="1"/>
          </p:cNvSpPr>
          <p:nvPr/>
        </p:nvSpPr>
        <p:spPr bwMode="auto">
          <a:xfrm>
            <a:off x="3340894" y="1392243"/>
            <a:ext cx="5538788" cy="60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defRPr/>
            </a:pPr>
            <a:r>
              <a:rPr lang="en-US" altLang="en-US" sz="3200" dirty="0">
                <a:solidFill>
                  <a:srgbClr val="301076"/>
                </a:solidFill>
                <a:latin typeface="Century Gothic" panose="020B0502020202020204" pitchFamily="34" charset="0"/>
              </a:rPr>
              <a:t>Limitations</a:t>
            </a:r>
          </a:p>
        </p:txBody>
      </p:sp>
      <p:sp>
        <p:nvSpPr>
          <p:cNvPr id="61445" name="Rectangle 2"/>
          <p:cNvSpPr>
            <a:spLocks noChangeArrowheads="1"/>
          </p:cNvSpPr>
          <p:nvPr/>
        </p:nvSpPr>
        <p:spPr bwMode="auto">
          <a:xfrm>
            <a:off x="2046289" y="2041009"/>
            <a:ext cx="8359775" cy="363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100000"/>
              </a:lnSpc>
              <a:spcBef>
                <a:spcPct val="50000"/>
              </a:spcBef>
              <a:buFontTx/>
              <a:buNone/>
            </a:pPr>
            <a:r>
              <a:rPr lang="en-US" altLang="en-US" sz="2000" b="1" u="sng" dirty="0">
                <a:solidFill>
                  <a:srgbClr val="301076"/>
                </a:solidFill>
              </a:rPr>
              <a:t>COMPETENCY ISSUES and CLOSED CASES</a:t>
            </a:r>
          </a:p>
          <a:p>
            <a:pPr eaLnBrk="1" hangingPunct="1">
              <a:lnSpc>
                <a:spcPct val="100000"/>
              </a:lnSpc>
              <a:spcBef>
                <a:spcPct val="50000"/>
              </a:spcBef>
              <a:buFontTx/>
              <a:buNone/>
            </a:pPr>
            <a:r>
              <a:rPr lang="en-US" altLang="en-US" sz="2000" b="1" dirty="0">
                <a:solidFill>
                  <a:srgbClr val="301076"/>
                </a:solidFill>
              </a:rPr>
              <a:t>Decisional (Competent)</a:t>
            </a:r>
            <a:r>
              <a:rPr lang="en-US" altLang="en-US" sz="2000" b="1" dirty="0">
                <a:solidFill>
                  <a:srgbClr val="000000"/>
                </a:solidFill>
              </a:rPr>
              <a:t> elders and individuals with disabilities may refuse services and the case will be closed.</a:t>
            </a:r>
          </a:p>
          <a:p>
            <a:pPr eaLnBrk="1" hangingPunct="1">
              <a:lnSpc>
                <a:spcPct val="0"/>
              </a:lnSpc>
              <a:spcBef>
                <a:spcPct val="50000"/>
              </a:spcBef>
              <a:buFontTx/>
              <a:buNone/>
            </a:pPr>
            <a:endParaRPr lang="en-US" altLang="en-US" sz="2000" b="1" dirty="0">
              <a:solidFill>
                <a:srgbClr val="000000"/>
              </a:solidFill>
            </a:endParaRPr>
          </a:p>
          <a:p>
            <a:pPr eaLnBrk="1" hangingPunct="1">
              <a:lnSpc>
                <a:spcPct val="100000"/>
              </a:lnSpc>
              <a:spcBef>
                <a:spcPct val="50000"/>
              </a:spcBef>
              <a:buFontTx/>
              <a:buNone/>
            </a:pPr>
            <a:r>
              <a:rPr lang="en-US" altLang="en-US" sz="2000" b="1" dirty="0">
                <a:solidFill>
                  <a:srgbClr val="000000"/>
                </a:solidFill>
              </a:rPr>
              <a:t>A closed investigation is not necessarily a resolution. Each time a </a:t>
            </a:r>
            <a:r>
              <a:rPr lang="en-US" altLang="en-US" sz="2000" b="1" dirty="0">
                <a:solidFill>
                  <a:srgbClr val="301076"/>
                </a:solidFill>
              </a:rPr>
              <a:t>NEW</a:t>
            </a:r>
            <a:r>
              <a:rPr lang="en-US" altLang="en-US" sz="2000" b="1" dirty="0">
                <a:solidFill>
                  <a:srgbClr val="000000"/>
                </a:solidFill>
              </a:rPr>
              <a:t> report is made an investigation will take place.</a:t>
            </a:r>
          </a:p>
          <a:p>
            <a:pPr eaLnBrk="1" hangingPunct="1">
              <a:lnSpc>
                <a:spcPct val="0"/>
              </a:lnSpc>
              <a:spcBef>
                <a:spcPct val="50000"/>
              </a:spcBef>
              <a:buFontTx/>
              <a:buNone/>
            </a:pPr>
            <a:endParaRPr lang="en-US" altLang="en-US" sz="2000" b="1" dirty="0">
              <a:solidFill>
                <a:srgbClr val="000000"/>
              </a:solidFill>
            </a:endParaRPr>
          </a:p>
          <a:p>
            <a:pPr eaLnBrk="1" hangingPunct="1">
              <a:lnSpc>
                <a:spcPct val="100000"/>
              </a:lnSpc>
              <a:spcBef>
                <a:spcPct val="50000"/>
              </a:spcBef>
              <a:buFontTx/>
              <a:buNone/>
            </a:pPr>
            <a:r>
              <a:rPr lang="en-US" altLang="en-US" sz="2000" b="1" dirty="0">
                <a:solidFill>
                  <a:srgbClr val="301076"/>
                </a:solidFill>
              </a:rPr>
              <a:t>Non Decisional (INCOMPETENT)</a:t>
            </a:r>
            <a:r>
              <a:rPr lang="en-US" altLang="en-US" sz="2000" b="1" dirty="0">
                <a:solidFill>
                  <a:srgbClr val="000000"/>
                </a:solidFill>
              </a:rPr>
              <a:t> elders or individuals with disabilities needs are assessed and services are recommended.  The investigation process concludes when appropriate services are in place.</a:t>
            </a:r>
            <a:endParaRPr lang="en-US" altLang="en-US" sz="2000" b="1" dirty="0">
              <a:solidFill>
                <a:srgbClr val="00483A"/>
              </a:solidFill>
            </a:endParaRPr>
          </a:p>
        </p:txBody>
      </p:sp>
    </p:spTree>
    <p:extLst>
      <p:ext uri="{BB962C8B-B14F-4D97-AF65-F5344CB8AC3E}">
        <p14:creationId xmlns:p14="http://schemas.microsoft.com/office/powerpoint/2010/main" val="1711790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28031" y="647648"/>
            <a:ext cx="8591550" cy="646112"/>
          </a:xfrm>
          <a:prstGeom prst="rect">
            <a:avLst/>
          </a:prstGeom>
          <a:noFill/>
        </p:spPr>
        <p:txBody>
          <a:bodyPr>
            <a:spAutoFit/>
          </a:bodyPr>
          <a:lstStyle/>
          <a:p>
            <a:pPr algn="ctr">
              <a:defRPr/>
            </a:pPr>
            <a:r>
              <a:rPr lang="en-US" altLang="en-US" sz="3600" b="1" dirty="0">
                <a:solidFill>
                  <a:schemeClr val="tx1">
                    <a:lumMod val="95000"/>
                    <a:lumOff val="5000"/>
                  </a:schemeClr>
                </a:solidFill>
                <a:latin typeface="Century Gothic" panose="020B0502020202020204" pitchFamily="34" charset="0"/>
              </a:rPr>
              <a:t>Investigations/Interventions</a:t>
            </a:r>
            <a:endParaRPr lang="en-US" altLang="en-US" sz="2400" b="1" dirty="0">
              <a:solidFill>
                <a:schemeClr val="tx1">
                  <a:lumMod val="95000"/>
                  <a:lumOff val="5000"/>
                </a:schemeClr>
              </a:solidFill>
              <a:latin typeface="Century Gothic" panose="020B0502020202020204" pitchFamily="34" charset="0"/>
            </a:endParaRPr>
          </a:p>
        </p:txBody>
      </p:sp>
      <p:sp>
        <p:nvSpPr>
          <p:cNvPr id="10" name="Rectangle 7"/>
          <p:cNvSpPr>
            <a:spLocks noChangeArrowheads="1"/>
          </p:cNvSpPr>
          <p:nvPr/>
        </p:nvSpPr>
        <p:spPr bwMode="auto">
          <a:xfrm>
            <a:off x="3347398" y="1293761"/>
            <a:ext cx="5538788" cy="60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defRPr/>
            </a:pPr>
            <a:r>
              <a:rPr lang="en-US" altLang="en-US" sz="3200" dirty="0">
                <a:solidFill>
                  <a:srgbClr val="301076"/>
                </a:solidFill>
                <a:latin typeface="Century Gothic" panose="020B0502020202020204" pitchFamily="34" charset="0"/>
              </a:rPr>
              <a:t>Limitations</a:t>
            </a:r>
          </a:p>
        </p:txBody>
      </p:sp>
      <p:sp>
        <p:nvSpPr>
          <p:cNvPr id="63493" name="Rectangle 2"/>
          <p:cNvSpPr>
            <a:spLocks noChangeArrowheads="1"/>
          </p:cNvSpPr>
          <p:nvPr/>
        </p:nvSpPr>
        <p:spPr bwMode="auto">
          <a:xfrm>
            <a:off x="2234829" y="1951886"/>
            <a:ext cx="8171234"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50000"/>
              </a:spcBef>
              <a:buFontTx/>
              <a:buChar char="•"/>
            </a:pPr>
            <a:r>
              <a:rPr lang="en-US" altLang="en-US" sz="2400" b="1" dirty="0">
                <a:solidFill>
                  <a:srgbClr val="000000"/>
                </a:solidFill>
                <a:latin typeface="Arial" panose="020B0604020202020204" pitchFamily="34" charset="0"/>
              </a:rPr>
              <a:t> </a:t>
            </a:r>
            <a:r>
              <a:rPr lang="en-US" altLang="en-US" sz="2800" b="1" dirty="0">
                <a:solidFill>
                  <a:srgbClr val="000000"/>
                </a:solidFill>
              </a:rPr>
              <a:t>An elder/disability abuse investigation is an</a:t>
            </a:r>
          </a:p>
          <a:p>
            <a:pPr eaLnBrk="1" hangingPunct="1">
              <a:lnSpc>
                <a:spcPct val="100000"/>
              </a:lnSpc>
              <a:spcBef>
                <a:spcPct val="50000"/>
              </a:spcBef>
              <a:buNone/>
            </a:pPr>
            <a:r>
              <a:rPr lang="en-US" altLang="en-US" sz="2800" b="1" dirty="0">
                <a:solidFill>
                  <a:srgbClr val="000000"/>
                </a:solidFill>
              </a:rPr>
              <a:t>        Intervention NOT a prosecution</a:t>
            </a:r>
          </a:p>
          <a:p>
            <a:pPr eaLnBrk="1" hangingPunct="1">
              <a:lnSpc>
                <a:spcPct val="100000"/>
              </a:lnSpc>
              <a:spcBef>
                <a:spcPct val="50000"/>
              </a:spcBef>
              <a:buNone/>
            </a:pPr>
            <a:endParaRPr lang="en-US" altLang="en-US" sz="800" b="1" dirty="0">
              <a:solidFill>
                <a:srgbClr val="000000"/>
              </a:solidFill>
            </a:endParaRPr>
          </a:p>
          <a:p>
            <a:pPr eaLnBrk="1" hangingPunct="1">
              <a:lnSpc>
                <a:spcPct val="100000"/>
              </a:lnSpc>
              <a:spcBef>
                <a:spcPct val="50000"/>
              </a:spcBef>
              <a:buFontTx/>
              <a:buChar char="•"/>
            </a:pPr>
            <a:r>
              <a:rPr lang="en-US" altLang="en-US" sz="2800" b="1" dirty="0">
                <a:solidFill>
                  <a:srgbClr val="000000"/>
                </a:solidFill>
              </a:rPr>
              <a:t> A closed investigation is not necessarily a </a:t>
            </a:r>
            <a:br>
              <a:rPr lang="en-US" altLang="en-US" sz="2800" b="1" dirty="0">
                <a:solidFill>
                  <a:srgbClr val="000000"/>
                </a:solidFill>
              </a:rPr>
            </a:br>
            <a:r>
              <a:rPr lang="en-US" altLang="en-US" sz="2800" b="1" dirty="0">
                <a:solidFill>
                  <a:srgbClr val="000000"/>
                </a:solidFill>
              </a:rPr>
              <a:t>  resolution </a:t>
            </a:r>
          </a:p>
          <a:p>
            <a:pPr eaLnBrk="1" hangingPunct="1">
              <a:lnSpc>
                <a:spcPct val="100000"/>
              </a:lnSpc>
              <a:spcBef>
                <a:spcPct val="50000"/>
              </a:spcBef>
              <a:buNone/>
            </a:pPr>
            <a:endParaRPr lang="en-US" altLang="en-US" sz="800" b="1" dirty="0">
              <a:solidFill>
                <a:srgbClr val="000000"/>
              </a:solidFill>
            </a:endParaRPr>
          </a:p>
          <a:p>
            <a:pPr eaLnBrk="1" hangingPunct="1">
              <a:lnSpc>
                <a:spcPct val="100000"/>
              </a:lnSpc>
              <a:spcBef>
                <a:spcPct val="50000"/>
              </a:spcBef>
              <a:buFontTx/>
              <a:buChar char="•"/>
            </a:pPr>
            <a:r>
              <a:rPr lang="en-US" altLang="en-US" sz="2800" b="1" dirty="0">
                <a:solidFill>
                  <a:srgbClr val="000000"/>
                </a:solidFill>
              </a:rPr>
              <a:t> In some cases multiple reports over time are </a:t>
            </a:r>
            <a:br>
              <a:rPr lang="en-US" altLang="en-US" sz="2800" b="1" dirty="0">
                <a:solidFill>
                  <a:srgbClr val="000000"/>
                </a:solidFill>
              </a:rPr>
            </a:br>
            <a:r>
              <a:rPr lang="en-US" altLang="en-US" sz="2800" b="1" dirty="0">
                <a:solidFill>
                  <a:srgbClr val="000000"/>
                </a:solidFill>
              </a:rPr>
              <a:t>  necessary </a:t>
            </a:r>
            <a:endParaRPr lang="en-US" altLang="en-US" sz="2800" b="1" dirty="0">
              <a:solidFill>
                <a:srgbClr val="00483A"/>
              </a:solidFill>
            </a:endParaRPr>
          </a:p>
        </p:txBody>
      </p:sp>
    </p:spTree>
    <p:extLst>
      <p:ext uri="{BB962C8B-B14F-4D97-AF65-F5344CB8AC3E}">
        <p14:creationId xmlns:p14="http://schemas.microsoft.com/office/powerpoint/2010/main" val="23551365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0E11D-B718-4D3B-8F1E-15B9A2052FB7}"/>
              </a:ext>
            </a:extLst>
          </p:cNvPr>
          <p:cNvSpPr txBox="1">
            <a:spLocks/>
          </p:cNvSpPr>
          <p:nvPr/>
        </p:nvSpPr>
        <p:spPr>
          <a:xfrm>
            <a:off x="572718" y="231232"/>
            <a:ext cx="10907312"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Adult Protective Services Values</a:t>
            </a:r>
          </a:p>
        </p:txBody>
      </p:sp>
      <p:sp>
        <p:nvSpPr>
          <p:cNvPr id="3" name="Content Placeholder 4">
            <a:extLst>
              <a:ext uri="{FF2B5EF4-FFF2-40B4-BE49-F238E27FC236}">
                <a16:creationId xmlns:a16="http://schemas.microsoft.com/office/drawing/2014/main" id="{9E8F64A0-9CD8-4F42-BB76-2AB97B759203}"/>
              </a:ext>
            </a:extLst>
          </p:cNvPr>
          <p:cNvSpPr txBox="1">
            <a:spLocks/>
          </p:cNvSpPr>
          <p:nvPr/>
        </p:nvSpPr>
        <p:spPr>
          <a:xfrm>
            <a:off x="711970" y="1108931"/>
            <a:ext cx="7076940" cy="3798887"/>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solidFill>
                  <a:srgbClr val="000000"/>
                </a:solidFill>
              </a:rPr>
              <a:t>Adults have the right to be safe.</a:t>
            </a:r>
          </a:p>
          <a:p>
            <a:r>
              <a:rPr lang="en-US">
                <a:solidFill>
                  <a:srgbClr val="000000"/>
                </a:solidFill>
              </a:rPr>
              <a:t>Adults retain all their civil and constitutional rights unless a court adjudicates otherwise.</a:t>
            </a:r>
            <a:r>
              <a:rPr lang="en-US" i="1">
                <a:solidFill>
                  <a:srgbClr val="000000"/>
                </a:solidFill>
              </a:rPr>
              <a:t> </a:t>
            </a:r>
          </a:p>
          <a:p>
            <a:pPr lvl="1"/>
            <a:r>
              <a:rPr lang="en-US" i="1">
                <a:solidFill>
                  <a:srgbClr val="000000"/>
                </a:solidFill>
              </a:rPr>
              <a:t> i.e., the right to live their lives as they wish, manage their own finances, enter into contracts, marry, etc.</a:t>
            </a:r>
          </a:p>
          <a:p>
            <a:r>
              <a:rPr lang="en-US">
                <a:solidFill>
                  <a:srgbClr val="000000"/>
                </a:solidFill>
              </a:rPr>
              <a:t>Adults have the right to make decisions that do not conform with societal norms as long as these decisions do not harm others.</a:t>
            </a:r>
          </a:p>
          <a:p>
            <a:r>
              <a:rPr lang="en-US">
                <a:solidFill>
                  <a:srgbClr val="000000"/>
                </a:solidFill>
              </a:rPr>
              <a:t>Adults have the right to accept or refuse services</a:t>
            </a:r>
          </a:p>
          <a:p>
            <a:endParaRPr lang="en-US" dirty="0"/>
          </a:p>
        </p:txBody>
      </p:sp>
      <p:pic>
        <p:nvPicPr>
          <p:cNvPr id="4" name="Picture 3" descr="North Carolina | PUMABydesign001's Blog">
            <a:extLst>
              <a:ext uri="{FF2B5EF4-FFF2-40B4-BE49-F238E27FC236}">
                <a16:creationId xmlns:a16="http://schemas.microsoft.com/office/drawing/2014/main" id="{90FC239D-8A53-470E-83F9-19ED4FC13E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75569" y="2319319"/>
            <a:ext cx="2901081" cy="2219361"/>
          </a:xfrm>
          <a:prstGeom prst="rect">
            <a:avLst/>
          </a:prstGeom>
        </p:spPr>
      </p:pic>
    </p:spTree>
    <p:extLst>
      <p:ext uri="{BB962C8B-B14F-4D97-AF65-F5344CB8AC3E}">
        <p14:creationId xmlns:p14="http://schemas.microsoft.com/office/powerpoint/2010/main" val="40710823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2"/>
          <p:cNvSpPr>
            <a:spLocks noGrp="1"/>
          </p:cNvSpPr>
          <p:nvPr>
            <p:ph type="title"/>
          </p:nvPr>
        </p:nvSpPr>
        <p:spPr>
          <a:xfrm>
            <a:off x="363710" y="151592"/>
            <a:ext cx="11390139" cy="1143000"/>
          </a:xfrm>
        </p:spPr>
        <p:txBody>
          <a:bodyPr>
            <a:noAutofit/>
          </a:bodyPr>
          <a:lstStyle/>
          <a:p>
            <a:pPr algn="ctr"/>
            <a:r>
              <a:rPr lang="en-US" altLang="en-US" dirty="0"/>
              <a:t>Adult Protective Services Overview</a:t>
            </a:r>
          </a:p>
        </p:txBody>
      </p:sp>
      <p:sp>
        <p:nvSpPr>
          <p:cNvPr id="14338" name="Content Placeholder 1"/>
          <p:cNvSpPr>
            <a:spLocks noGrp="1"/>
          </p:cNvSpPr>
          <p:nvPr>
            <p:ph idx="1"/>
          </p:nvPr>
        </p:nvSpPr>
        <p:spPr>
          <a:xfrm>
            <a:off x="1028700" y="4577851"/>
            <a:ext cx="7242176" cy="1414498"/>
          </a:xfrm>
        </p:spPr>
        <p:txBody>
          <a:bodyPr>
            <a:normAutofit fontScale="70000" lnSpcReduction="20000"/>
          </a:bodyPr>
          <a:lstStyle/>
          <a:p>
            <a:pPr marL="0" indent="0">
              <a:buNone/>
            </a:pPr>
            <a:r>
              <a:rPr lang="en-US" altLang="en-US" dirty="0"/>
              <a:t> </a:t>
            </a:r>
            <a:r>
              <a:rPr lang="en-US" altLang="en-US" b="1" dirty="0">
                <a:solidFill>
                  <a:srgbClr val="002060"/>
                </a:solidFill>
              </a:rPr>
              <a:t>Tools:  Wisconsin Statutes for investigation,  Protective Services</a:t>
            </a:r>
          </a:p>
          <a:p>
            <a:pPr marL="0" indent="0">
              <a:buNone/>
            </a:pPr>
            <a:r>
              <a:rPr lang="en-US" altLang="en-US" b="1" dirty="0">
                <a:solidFill>
                  <a:srgbClr val="002060"/>
                </a:solidFill>
              </a:rPr>
              <a:t> 		Court Orders for Decision Makers and Protection</a:t>
            </a:r>
          </a:p>
          <a:p>
            <a:pPr marL="0" indent="0">
              <a:buNone/>
            </a:pPr>
            <a:r>
              <a:rPr lang="en-US" altLang="en-US" b="1" dirty="0">
                <a:solidFill>
                  <a:srgbClr val="FF0000"/>
                </a:solidFill>
              </a:rPr>
              <a:t>Limitations</a:t>
            </a:r>
            <a:r>
              <a:rPr lang="en-US" altLang="en-US" b="1" dirty="0"/>
              <a:t>:  </a:t>
            </a:r>
            <a:r>
              <a:rPr lang="en-US" altLang="en-US" b="1" dirty="0">
                <a:solidFill>
                  <a:srgbClr val="FF0000"/>
                </a:solidFill>
              </a:rPr>
              <a:t>Self Determination</a:t>
            </a:r>
            <a:r>
              <a:rPr lang="en-US" altLang="en-US" b="1" dirty="0"/>
              <a:t> </a:t>
            </a:r>
            <a:endParaRPr lang="en-US" altLang="en-US" dirty="0"/>
          </a:p>
        </p:txBody>
      </p:sp>
      <p:sp>
        <p:nvSpPr>
          <p:cNvPr id="8" name="Chevron 7"/>
          <p:cNvSpPr/>
          <p:nvPr/>
        </p:nvSpPr>
        <p:spPr>
          <a:xfrm>
            <a:off x="1884228" y="2437115"/>
            <a:ext cx="1968500" cy="977459"/>
          </a:xfrm>
          <a:prstGeom prst="chevron">
            <a:avLst>
              <a:gd name="adj" fmla="val 27826"/>
            </a:avLst>
          </a:prstGeom>
          <a:gradFill>
            <a:gsLst>
              <a:gs pos="0">
                <a:srgbClr val="E1EFEA"/>
              </a:gs>
              <a:gs pos="50000">
                <a:srgbClr val="CCE2DA"/>
              </a:gs>
              <a:gs pos="100000">
                <a:srgbClr val="BADCD0"/>
              </a:gs>
            </a:gsLst>
          </a:gradFill>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schemeClr val="tx1"/>
              </a:solidFill>
            </a:endParaRPr>
          </a:p>
        </p:txBody>
      </p:sp>
      <p:sp>
        <p:nvSpPr>
          <p:cNvPr id="25" name="TextBox 24"/>
          <p:cNvSpPr txBox="1"/>
          <p:nvPr/>
        </p:nvSpPr>
        <p:spPr>
          <a:xfrm>
            <a:off x="1875229" y="2567011"/>
            <a:ext cx="1952625" cy="646331"/>
          </a:xfrm>
          <a:prstGeom prst="rect">
            <a:avLst/>
          </a:prstGeom>
          <a:noFill/>
          <a:ln>
            <a:noFill/>
          </a:ln>
        </p:spPr>
        <p:txBody>
          <a:bodyPr>
            <a:spAutoFit/>
          </a:bodyPr>
          <a:lstStyle/>
          <a:p>
            <a:pPr algn="ctr">
              <a:defRPr/>
            </a:pPr>
            <a:r>
              <a:rPr lang="en-US" dirty="0">
                <a:latin typeface="+mj-lt"/>
              </a:rPr>
              <a:t>Referral of Abuse   Neglect Received</a:t>
            </a:r>
          </a:p>
        </p:txBody>
      </p:sp>
      <p:cxnSp>
        <p:nvCxnSpPr>
          <p:cNvPr id="41" name="Straight Connector 40"/>
          <p:cNvCxnSpPr>
            <a:cxnSpLocks/>
          </p:cNvCxnSpPr>
          <p:nvPr/>
        </p:nvCxnSpPr>
        <p:spPr>
          <a:xfrm>
            <a:off x="1028700" y="4420342"/>
            <a:ext cx="9931265" cy="0"/>
          </a:xfrm>
          <a:prstGeom prst="line">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4" name="Chevron 53"/>
          <p:cNvSpPr/>
          <p:nvPr/>
        </p:nvSpPr>
        <p:spPr>
          <a:xfrm>
            <a:off x="5355482" y="2573469"/>
            <a:ext cx="2156877" cy="943638"/>
          </a:xfrm>
          <a:prstGeom prst="chevron">
            <a:avLst>
              <a:gd name="adj" fmla="val 27826"/>
            </a:avLst>
          </a:prstGeom>
          <a:gradFill>
            <a:gsLst>
              <a:gs pos="0">
                <a:srgbClr val="E1EFEA"/>
              </a:gs>
              <a:gs pos="50000">
                <a:srgbClr val="CCE2DA"/>
              </a:gs>
              <a:gs pos="100000">
                <a:srgbClr val="BADCD0"/>
              </a:gs>
            </a:gsLst>
          </a:gradFill>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schemeClr val="tx1"/>
              </a:solidFill>
            </a:endParaRPr>
          </a:p>
        </p:txBody>
      </p:sp>
      <p:sp>
        <p:nvSpPr>
          <p:cNvPr id="31" name="TextBox 30"/>
          <p:cNvSpPr txBox="1"/>
          <p:nvPr/>
        </p:nvSpPr>
        <p:spPr>
          <a:xfrm>
            <a:off x="5389699" y="2583623"/>
            <a:ext cx="2036762" cy="923330"/>
          </a:xfrm>
          <a:prstGeom prst="rect">
            <a:avLst/>
          </a:prstGeom>
          <a:noFill/>
          <a:ln>
            <a:noFill/>
          </a:ln>
        </p:spPr>
        <p:txBody>
          <a:bodyPr>
            <a:spAutoFit/>
          </a:bodyPr>
          <a:lstStyle/>
          <a:p>
            <a:pPr algn="ctr">
              <a:defRPr/>
            </a:pPr>
            <a:r>
              <a:rPr lang="en-US" dirty="0">
                <a:latin typeface="+mj-lt"/>
              </a:rPr>
              <a:t>APS Investigates Risks and Competence</a:t>
            </a:r>
          </a:p>
        </p:txBody>
      </p:sp>
      <p:sp>
        <p:nvSpPr>
          <p:cNvPr id="55" name="Chevron 54"/>
          <p:cNvSpPr/>
          <p:nvPr/>
        </p:nvSpPr>
        <p:spPr>
          <a:xfrm>
            <a:off x="8881971" y="3294506"/>
            <a:ext cx="2188960" cy="1098962"/>
          </a:xfrm>
          <a:prstGeom prst="chevron">
            <a:avLst>
              <a:gd name="adj" fmla="val 27826"/>
            </a:avLst>
          </a:prstGeom>
          <a:gradFill>
            <a:gsLst>
              <a:gs pos="0">
                <a:srgbClr val="E1EFEA"/>
              </a:gs>
              <a:gs pos="50000">
                <a:srgbClr val="CCE2DA"/>
              </a:gs>
              <a:gs pos="100000">
                <a:srgbClr val="BADCD0"/>
              </a:gs>
            </a:gsLst>
          </a:gradFill>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dirty="0">
              <a:solidFill>
                <a:schemeClr val="tx1"/>
              </a:solidFill>
            </a:endParaRPr>
          </a:p>
        </p:txBody>
      </p:sp>
      <p:sp>
        <p:nvSpPr>
          <p:cNvPr id="53" name="TextBox 52"/>
          <p:cNvSpPr txBox="1"/>
          <p:nvPr/>
        </p:nvSpPr>
        <p:spPr>
          <a:xfrm>
            <a:off x="8974915" y="3340560"/>
            <a:ext cx="1985050" cy="923330"/>
          </a:xfrm>
          <a:prstGeom prst="rect">
            <a:avLst/>
          </a:prstGeom>
          <a:noFill/>
          <a:ln>
            <a:noFill/>
          </a:ln>
        </p:spPr>
        <p:txBody>
          <a:bodyPr wrap="square">
            <a:spAutoFit/>
          </a:bodyPr>
          <a:lstStyle/>
          <a:p>
            <a:pPr algn="ctr">
              <a:defRPr/>
            </a:pPr>
            <a:r>
              <a:rPr lang="en-US" dirty="0">
                <a:latin typeface="+mj-lt"/>
              </a:rPr>
              <a:t>APS petitions court for protection and services.</a:t>
            </a:r>
          </a:p>
        </p:txBody>
      </p:sp>
      <p:sp>
        <p:nvSpPr>
          <p:cNvPr id="22" name="Chevron 21"/>
          <p:cNvSpPr/>
          <p:nvPr/>
        </p:nvSpPr>
        <p:spPr>
          <a:xfrm>
            <a:off x="8841012" y="1774061"/>
            <a:ext cx="2229919" cy="1325369"/>
          </a:xfrm>
          <a:prstGeom prst="chevron">
            <a:avLst>
              <a:gd name="adj" fmla="val 27826"/>
            </a:avLst>
          </a:prstGeom>
          <a:gradFill>
            <a:gsLst>
              <a:gs pos="0">
                <a:srgbClr val="E1EFEA"/>
              </a:gs>
              <a:gs pos="50000">
                <a:srgbClr val="CCE2DA"/>
              </a:gs>
              <a:gs pos="100000">
                <a:srgbClr val="BADCD0"/>
              </a:gs>
            </a:gsLst>
          </a:gradFill>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US" sz="1700" dirty="0">
                <a:solidFill>
                  <a:schemeClr val="tx1"/>
                </a:solidFill>
              </a:rPr>
              <a:t>APS works with client to determine protective services</a:t>
            </a:r>
          </a:p>
        </p:txBody>
      </p:sp>
      <p:pic>
        <p:nvPicPr>
          <p:cNvPr id="3" name="Picture 2" descr="Disability Thinking: 10/08/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6444" y="2465390"/>
            <a:ext cx="1519165" cy="1107732"/>
          </a:xfrm>
          <a:prstGeom prst="rect">
            <a:avLst/>
          </a:prstGeom>
        </p:spPr>
      </p:pic>
      <p:pic>
        <p:nvPicPr>
          <p:cNvPr id="4" name="Picture 3" descr="Lessons from Alzheimer’s, or Why Everyone Needs a Plan for ..."/>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521358" y="1889119"/>
            <a:ext cx="1172222" cy="1098958"/>
          </a:xfrm>
          <a:prstGeom prst="rect">
            <a:avLst/>
          </a:prstGeom>
        </p:spPr>
      </p:pic>
      <p:pic>
        <p:nvPicPr>
          <p:cNvPr id="5" name="Picture 4" descr="Guardianship clipart - Clipgroun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81170" y="3213342"/>
            <a:ext cx="1205904" cy="1012959"/>
          </a:xfrm>
          <a:prstGeom prst="rect">
            <a:avLst/>
          </a:prstGeom>
        </p:spPr>
      </p:pic>
      <p:pic>
        <p:nvPicPr>
          <p:cNvPr id="6" name="Picture 5" descr="Kloudbase – Recruiting Cloud Professionals across the USA ..."/>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929" y="2231501"/>
            <a:ext cx="1275452" cy="1594315"/>
          </a:xfrm>
          <a:prstGeom prst="rect">
            <a:avLst/>
          </a:prstGeom>
        </p:spPr>
      </p:pic>
    </p:spTree>
    <p:extLst>
      <p:ext uri="{BB962C8B-B14F-4D97-AF65-F5344CB8AC3E}">
        <p14:creationId xmlns:p14="http://schemas.microsoft.com/office/powerpoint/2010/main" val="749146035"/>
      </p:ext>
    </p:extLst>
  </p:cSld>
  <p:clrMapOvr>
    <a:masterClrMapping/>
  </p:clrMapOvr>
  <p:transition spd="slow">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64D47-006D-4BA5-B0BD-F0F509854BB8}"/>
              </a:ext>
            </a:extLst>
          </p:cNvPr>
          <p:cNvSpPr txBox="1">
            <a:spLocks/>
          </p:cNvSpPr>
          <p:nvPr/>
        </p:nvSpPr>
        <p:spPr>
          <a:xfrm>
            <a:off x="572718" y="231232"/>
            <a:ext cx="10907312"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Protective Services and Self Determination</a:t>
            </a:r>
          </a:p>
        </p:txBody>
      </p:sp>
      <p:sp>
        <p:nvSpPr>
          <p:cNvPr id="3" name="Content Placeholder 2">
            <a:extLst>
              <a:ext uri="{FF2B5EF4-FFF2-40B4-BE49-F238E27FC236}">
                <a16:creationId xmlns:a16="http://schemas.microsoft.com/office/drawing/2014/main" id="{773AE0BD-9A09-4528-ABC6-71B6A76270F0}"/>
              </a:ext>
            </a:extLst>
          </p:cNvPr>
          <p:cNvSpPr txBox="1">
            <a:spLocks/>
          </p:cNvSpPr>
          <p:nvPr/>
        </p:nvSpPr>
        <p:spPr>
          <a:xfrm>
            <a:off x="902390" y="1399180"/>
            <a:ext cx="7216678" cy="4298235"/>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dirty="0"/>
              <a:t>Protective Services:  </a:t>
            </a:r>
          </a:p>
          <a:p>
            <a:pPr lvl="1"/>
            <a:r>
              <a:rPr lang="en-US" sz="2000" dirty="0"/>
              <a:t>Examples:  in-home caregiving supports, alternate decision makers, access transportation, home delivered meals, residential placement, linkage with community resources or benefits</a:t>
            </a:r>
          </a:p>
          <a:p>
            <a:pPr marL="0" indent="0">
              <a:buFont typeface="Arial" panose="020B0604020202020204" pitchFamily="34" charset="0"/>
              <a:buNone/>
            </a:pPr>
            <a:r>
              <a:rPr lang="en-US" sz="2000" b="1" dirty="0"/>
              <a:t>Self Determination:</a:t>
            </a:r>
          </a:p>
          <a:p>
            <a:pPr lvl="1"/>
            <a:r>
              <a:rPr lang="en-US" sz="2000" i="1" dirty="0"/>
              <a:t>Adults have the right to make choices about their life</a:t>
            </a:r>
            <a:r>
              <a:rPr lang="en-US" sz="2000" dirty="0"/>
              <a:t>:</a:t>
            </a:r>
          </a:p>
          <a:p>
            <a:pPr lvl="1"/>
            <a:r>
              <a:rPr lang="en-US" sz="2000" dirty="0"/>
              <a:t>Examples:  refusing services, refusing medical care, living in unsanitary conditions, allowing someone to take their money, choosing to refuse to work with law enforcement or APS</a:t>
            </a:r>
          </a:p>
          <a:p>
            <a:pPr marL="0" indent="0">
              <a:buFont typeface="Arial" panose="020B0604020202020204" pitchFamily="34" charset="0"/>
              <a:buNone/>
            </a:pPr>
            <a:r>
              <a:rPr lang="en-US" sz="2000" dirty="0"/>
              <a:t>APS </a:t>
            </a:r>
            <a:r>
              <a:rPr lang="en-US" sz="2000" b="1" dirty="0"/>
              <a:t>MUST</a:t>
            </a:r>
            <a:r>
              <a:rPr lang="en-US" sz="2000" dirty="0"/>
              <a:t> Respect a </a:t>
            </a:r>
            <a:r>
              <a:rPr lang="en-US" sz="2000" b="1" u="sng" dirty="0"/>
              <a:t>Decisional</a:t>
            </a:r>
            <a:r>
              <a:rPr lang="en-US" sz="2000" dirty="0"/>
              <a:t> Person’s Right to Self Determination.  IF there Are Concerns about Decisional Capacity – APS will Petition the Court for Protective Services. </a:t>
            </a:r>
          </a:p>
          <a:p>
            <a:endParaRPr lang="en-US" sz="1100" dirty="0"/>
          </a:p>
        </p:txBody>
      </p:sp>
      <p:pic>
        <p:nvPicPr>
          <p:cNvPr id="4" name="Picture 3">
            <a:extLst>
              <a:ext uri="{FF2B5EF4-FFF2-40B4-BE49-F238E27FC236}">
                <a16:creationId xmlns:a16="http://schemas.microsoft.com/office/drawing/2014/main" id="{EF596ED4-EC33-4265-A5AF-08359E70DDFF}"/>
              </a:ext>
            </a:extLst>
          </p:cNvPr>
          <p:cNvPicPr>
            <a:picLocks noChangeAspect="1"/>
          </p:cNvPicPr>
          <p:nvPr/>
        </p:nvPicPr>
        <p:blipFill rotWithShape="1">
          <a:blip r:embed="rId2"/>
          <a:srcRect t="18738" r="2" b="7064"/>
          <a:stretch/>
        </p:blipFill>
        <p:spPr>
          <a:xfrm>
            <a:off x="8896886" y="2157531"/>
            <a:ext cx="2758036" cy="2046456"/>
          </a:xfrm>
          <a:prstGeom prst="rect">
            <a:avLst/>
          </a:prstGeom>
        </p:spPr>
      </p:pic>
    </p:spTree>
    <p:extLst>
      <p:ext uri="{BB962C8B-B14F-4D97-AF65-F5344CB8AC3E}">
        <p14:creationId xmlns:p14="http://schemas.microsoft.com/office/powerpoint/2010/main" val="1036209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2464C-A56A-4244-BDF5-FBC8D1D69DD6}"/>
              </a:ext>
            </a:extLst>
          </p:cNvPr>
          <p:cNvSpPr>
            <a:spLocks noGrp="1"/>
          </p:cNvSpPr>
          <p:nvPr>
            <p:ph type="title"/>
          </p:nvPr>
        </p:nvSpPr>
        <p:spPr>
          <a:xfrm>
            <a:off x="2152651" y="949569"/>
            <a:ext cx="7803173" cy="1758462"/>
          </a:xfrm>
        </p:spPr>
        <p:txBody>
          <a:bodyPr/>
          <a:lstStyle/>
          <a:p>
            <a:r>
              <a:rPr lang="en-US" dirty="0"/>
              <a:t>Video</a:t>
            </a:r>
          </a:p>
        </p:txBody>
      </p:sp>
      <p:sp>
        <p:nvSpPr>
          <p:cNvPr id="3" name="Content Placeholder 2">
            <a:extLst>
              <a:ext uri="{FF2B5EF4-FFF2-40B4-BE49-F238E27FC236}">
                <a16:creationId xmlns:a16="http://schemas.microsoft.com/office/drawing/2014/main" id="{7A8E6242-92DC-42B5-B9F5-DE7F92B0718F}"/>
              </a:ext>
            </a:extLst>
          </p:cNvPr>
          <p:cNvSpPr>
            <a:spLocks noGrp="1"/>
          </p:cNvSpPr>
          <p:nvPr>
            <p:ph idx="1"/>
          </p:nvPr>
        </p:nvSpPr>
        <p:spPr>
          <a:xfrm>
            <a:off x="2152650" y="2795954"/>
            <a:ext cx="7886700" cy="3246075"/>
          </a:xfrm>
        </p:spPr>
        <p:txBody>
          <a:bodyPr/>
          <a:lstStyle/>
          <a:p>
            <a:r>
              <a:rPr lang="en-US" dirty="0">
                <a:hlinkClick r:id="rId2"/>
              </a:rPr>
              <a:t>https://www.youtube.com/watch?v=h51Obxf-5QI</a:t>
            </a:r>
            <a:endParaRPr lang="en-US" dirty="0"/>
          </a:p>
          <a:p>
            <a:pPr marL="0" indent="0">
              <a:buNone/>
            </a:pPr>
            <a:endParaRPr lang="en-US" dirty="0"/>
          </a:p>
        </p:txBody>
      </p:sp>
    </p:spTree>
    <p:extLst>
      <p:ext uri="{BB962C8B-B14F-4D97-AF65-F5344CB8AC3E}">
        <p14:creationId xmlns:p14="http://schemas.microsoft.com/office/powerpoint/2010/main" val="1760342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8638" y="1288956"/>
            <a:ext cx="8039787" cy="1325563"/>
          </a:xfrm>
        </p:spPr>
        <p:txBody>
          <a:bodyPr>
            <a:normAutofit/>
          </a:bodyPr>
          <a:lstStyle/>
          <a:p>
            <a:pPr>
              <a:defRPr/>
            </a:pPr>
            <a:r>
              <a:rPr lang="en-US" sz="4000" b="1" dirty="0">
                <a:latin typeface="Century Gothic" panose="020B0502020202020204" pitchFamily="34" charset="0"/>
              </a:rPr>
              <a:t>Memorandum of Understanding</a:t>
            </a:r>
          </a:p>
        </p:txBody>
      </p:sp>
      <p:sp>
        <p:nvSpPr>
          <p:cNvPr id="65539" name="Content Placeholder 2"/>
          <p:cNvSpPr>
            <a:spLocks noGrp="1"/>
          </p:cNvSpPr>
          <p:nvPr>
            <p:ph idx="1"/>
          </p:nvPr>
        </p:nvSpPr>
        <p:spPr>
          <a:xfrm>
            <a:off x="2218638" y="2910846"/>
            <a:ext cx="7886700" cy="2160775"/>
          </a:xfrm>
        </p:spPr>
        <p:txBody>
          <a:bodyPr/>
          <a:lstStyle/>
          <a:p>
            <a:pPr eaLnBrk="1" hangingPunct="1"/>
            <a:r>
              <a:rPr lang="en-US" altLang="en-US" dirty="0">
                <a:latin typeface="Century Gothic" panose="020B0502020202020204" pitchFamily="34" charset="0"/>
              </a:rPr>
              <a:t>§</a:t>
            </a:r>
            <a:r>
              <a:rPr lang="en-US" altLang="en-US" sz="3600" b="1" dirty="0">
                <a:latin typeface="Century Gothic" panose="020B0502020202020204" pitchFamily="34" charset="0"/>
              </a:rPr>
              <a:t>46.90 (3)(a)establishes a MOU between Elder Abuse / APS agency and law enforcement. </a:t>
            </a:r>
          </a:p>
        </p:txBody>
      </p:sp>
    </p:spTree>
    <p:extLst>
      <p:ext uri="{BB962C8B-B14F-4D97-AF65-F5344CB8AC3E}">
        <p14:creationId xmlns:p14="http://schemas.microsoft.com/office/powerpoint/2010/main" val="29073104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585" y="1011817"/>
            <a:ext cx="6956425" cy="1293812"/>
          </a:xfrm>
        </p:spPr>
        <p:txBody>
          <a:bodyPr>
            <a:normAutofit/>
          </a:bodyPr>
          <a:lstStyle/>
          <a:p>
            <a:pPr>
              <a:defRPr/>
            </a:pPr>
            <a:r>
              <a:rPr lang="en-US" dirty="0">
                <a:latin typeface="Century Gothic" panose="020B0502020202020204" pitchFamily="34" charset="0"/>
              </a:rPr>
              <a:t>Specific MOU Language</a:t>
            </a:r>
          </a:p>
        </p:txBody>
      </p:sp>
      <p:sp>
        <p:nvSpPr>
          <p:cNvPr id="3" name="Content Placeholder 2"/>
          <p:cNvSpPr>
            <a:spLocks noGrp="1"/>
          </p:cNvSpPr>
          <p:nvPr>
            <p:ph idx="1"/>
          </p:nvPr>
        </p:nvSpPr>
        <p:spPr>
          <a:xfrm>
            <a:off x="2117725" y="2305629"/>
            <a:ext cx="8229600" cy="3595552"/>
          </a:xfrm>
        </p:spPr>
        <p:txBody>
          <a:bodyPr rtlCol="0">
            <a:normAutofit lnSpcReduction="10000"/>
          </a:bodyPr>
          <a:lstStyle/>
          <a:p>
            <a:pPr marL="0" indent="0">
              <a:buNone/>
              <a:defRPr/>
            </a:pPr>
            <a:r>
              <a:rPr lang="en-US" sz="3200" dirty="0">
                <a:latin typeface="Century Gothic" panose="020B0502020202020204" pitchFamily="34" charset="0"/>
              </a:rPr>
              <a:t>The agency worker reasonably believes that one of the following actions is necessary and meets the applicable statutory standards AND the agency believes it needs assistance from law enforcement due to concerns such as the safety of the worker, custody issues, </a:t>
            </a:r>
            <a:r>
              <a:rPr lang="en-US" sz="3200" b="1" u="sng" dirty="0">
                <a:latin typeface="Century Gothic" panose="020B0502020202020204" pitchFamily="34" charset="0"/>
              </a:rPr>
              <a:t>difficulty of transportation</a:t>
            </a:r>
            <a:r>
              <a:rPr lang="en-US" sz="3200" dirty="0">
                <a:latin typeface="Century Gothic" panose="020B0502020202020204" pitchFamily="34" charset="0"/>
              </a:rPr>
              <a:t>, etc. </a:t>
            </a:r>
          </a:p>
        </p:txBody>
      </p:sp>
    </p:spTree>
    <p:extLst>
      <p:ext uri="{BB962C8B-B14F-4D97-AF65-F5344CB8AC3E}">
        <p14:creationId xmlns:p14="http://schemas.microsoft.com/office/powerpoint/2010/main" val="25571375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3420" y="1365883"/>
            <a:ext cx="7956550" cy="1293812"/>
          </a:xfrm>
        </p:spPr>
        <p:txBody>
          <a:bodyPr>
            <a:normAutofit/>
          </a:bodyPr>
          <a:lstStyle/>
          <a:p>
            <a:pPr>
              <a:defRPr/>
            </a:pPr>
            <a:r>
              <a:rPr lang="en-US" sz="4000" b="1" dirty="0">
                <a:latin typeface="Century Gothic" panose="020B0502020202020204" pitchFamily="34" charset="0"/>
              </a:rPr>
              <a:t>WHY WE CALL THE POLICE:</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71696" y="2659695"/>
            <a:ext cx="3721559" cy="3078992"/>
          </a:xfrm>
        </p:spPr>
      </p:pic>
      <p:sp>
        <p:nvSpPr>
          <p:cNvPr id="5" name="TextBox 4"/>
          <p:cNvSpPr txBox="1"/>
          <p:nvPr/>
        </p:nvSpPr>
        <p:spPr>
          <a:xfrm>
            <a:off x="2741324" y="3429001"/>
            <a:ext cx="2756848" cy="1323439"/>
          </a:xfrm>
          <a:prstGeom prst="rect">
            <a:avLst/>
          </a:prstGeom>
          <a:noFill/>
        </p:spPr>
        <p:txBody>
          <a:bodyPr wrap="square" rtlCol="0">
            <a:spAutoFit/>
          </a:bodyPr>
          <a:lstStyle/>
          <a:p>
            <a:r>
              <a:rPr lang="en-US" sz="4000" dirty="0">
                <a:latin typeface="Century Gothic" panose="020B0502020202020204" pitchFamily="34" charset="0"/>
              </a:rPr>
              <a:t>We Need Your Help.</a:t>
            </a:r>
          </a:p>
        </p:txBody>
      </p:sp>
    </p:spTree>
    <p:extLst>
      <p:ext uri="{BB962C8B-B14F-4D97-AF65-F5344CB8AC3E}">
        <p14:creationId xmlns:p14="http://schemas.microsoft.com/office/powerpoint/2010/main" val="3541566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6548" y="1394410"/>
            <a:ext cx="7253504" cy="711200"/>
          </a:xfrm>
        </p:spPr>
        <p:txBody>
          <a:bodyPr>
            <a:noAutofit/>
          </a:bodyPr>
          <a:lstStyle/>
          <a:p>
            <a:pPr algn="ctr">
              <a:defRPr/>
            </a:pPr>
            <a:r>
              <a:rPr lang="en-US" sz="5400" b="1" dirty="0">
                <a:latin typeface="Century Gothic" panose="020B0502020202020204" pitchFamily="34" charset="0"/>
              </a:rPr>
              <a:t>History of Chapter 55</a:t>
            </a:r>
          </a:p>
        </p:txBody>
      </p:sp>
      <p:sp>
        <p:nvSpPr>
          <p:cNvPr id="3" name="Text Placeholder 2"/>
          <p:cNvSpPr>
            <a:spLocks noGrp="1"/>
          </p:cNvSpPr>
          <p:nvPr>
            <p:ph type="body" idx="1"/>
          </p:nvPr>
        </p:nvSpPr>
        <p:spPr>
          <a:xfrm>
            <a:off x="2036549" y="2293116"/>
            <a:ext cx="7966953" cy="3170474"/>
          </a:xfrm>
        </p:spPr>
        <p:txBody>
          <a:bodyPr>
            <a:normAutofit/>
          </a:bodyPr>
          <a:lstStyle/>
          <a:p>
            <a:pPr marL="257175" indent="-257175">
              <a:buFont typeface="Wingdings" panose="05000000000000000000" pitchFamily="2" charset="2"/>
              <a:buChar char="Ø"/>
              <a:defRPr/>
            </a:pPr>
            <a:r>
              <a:rPr lang="en-US" sz="3600" b="1" dirty="0">
                <a:solidFill>
                  <a:schemeClr val="tx1"/>
                </a:solidFill>
                <a:latin typeface="Century Gothic" panose="020B0502020202020204" pitchFamily="34" charset="0"/>
              </a:rPr>
              <a:t>Chapter 55 is not new, what we have done is to build capacity for Emergency Protective Placements and Services under §55.13</a:t>
            </a:r>
          </a:p>
        </p:txBody>
      </p:sp>
    </p:spTree>
    <p:extLst>
      <p:ext uri="{BB962C8B-B14F-4D97-AF65-F5344CB8AC3E}">
        <p14:creationId xmlns:p14="http://schemas.microsoft.com/office/powerpoint/2010/main" val="10646816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471006" y="358959"/>
            <a:ext cx="7886700" cy="1325563"/>
          </a:xfrm>
        </p:spPr>
        <p:txBody>
          <a:bodyPr>
            <a:normAutofit/>
          </a:bodyPr>
          <a:lstStyle/>
          <a:p>
            <a:pPr eaLnBrk="1" hangingPunct="1"/>
            <a:r>
              <a:rPr lang="en-US" altLang="en-US" sz="4800" dirty="0">
                <a:latin typeface="Century Gothic" panose="020B0502020202020204" pitchFamily="34" charset="0"/>
              </a:rPr>
              <a:t>The Helen E. F. Decision</a:t>
            </a:r>
          </a:p>
        </p:txBody>
      </p:sp>
      <p:sp>
        <p:nvSpPr>
          <p:cNvPr id="16387" name="Content Placeholder 2"/>
          <p:cNvSpPr>
            <a:spLocks noGrp="1"/>
          </p:cNvSpPr>
          <p:nvPr>
            <p:ph idx="1"/>
          </p:nvPr>
        </p:nvSpPr>
        <p:spPr>
          <a:xfrm>
            <a:off x="1770264" y="1624324"/>
            <a:ext cx="7886700" cy="3270549"/>
          </a:xfrm>
        </p:spPr>
        <p:txBody>
          <a:bodyPr>
            <a:normAutofit lnSpcReduction="10000"/>
          </a:bodyPr>
          <a:lstStyle/>
          <a:p>
            <a:pPr eaLnBrk="1" hangingPunct="1"/>
            <a:r>
              <a:rPr lang="en-US" altLang="en-US" sz="2400" dirty="0">
                <a:latin typeface="Century Gothic" panose="020B0502020202020204" pitchFamily="34" charset="0"/>
              </a:rPr>
              <a:t>The case was about whether it is legally appropriate to use Wisconsin’s Chapter 51 Civil Commitment process to obtain treatment for an individual whose diagnosis is dementia.</a:t>
            </a:r>
          </a:p>
          <a:p>
            <a:pPr eaLnBrk="1" hangingPunct="1"/>
            <a:r>
              <a:rPr lang="en-US" altLang="en-US" sz="2400" dirty="0">
                <a:latin typeface="Century Gothic" panose="020B0502020202020204" pitchFamily="34" charset="0"/>
              </a:rPr>
              <a:t>Two legal questions were presented:</a:t>
            </a:r>
          </a:p>
          <a:p>
            <a:pPr eaLnBrk="1" hangingPunct="1"/>
            <a:r>
              <a:rPr lang="en-US" altLang="en-US" sz="2400" dirty="0">
                <a:latin typeface="Century Gothic" panose="020B0502020202020204" pitchFamily="34" charset="0"/>
              </a:rPr>
              <a:t>Is Alzheimer’s / Dementia a “mental illness” within the meaning of the civil commitment statutes?</a:t>
            </a:r>
          </a:p>
          <a:p>
            <a:pPr eaLnBrk="1" hangingPunct="1"/>
            <a:r>
              <a:rPr lang="en-US" altLang="en-US" sz="2400" dirty="0">
                <a:latin typeface="Century Gothic" panose="020B0502020202020204" pitchFamily="34" charset="0"/>
              </a:rPr>
              <a:t>Is an individual with Alzheimer’s / Dementia a “proper subject for treatment” under Chapter 51?</a:t>
            </a:r>
          </a:p>
          <a:p>
            <a:pPr eaLnBrk="1" hangingPunct="1"/>
            <a:endParaRPr lang="en-US" altLang="en-US" dirty="0"/>
          </a:p>
        </p:txBody>
      </p:sp>
    </p:spTree>
    <p:extLst>
      <p:ext uri="{BB962C8B-B14F-4D97-AF65-F5344CB8AC3E}">
        <p14:creationId xmlns:p14="http://schemas.microsoft.com/office/powerpoint/2010/main" val="29445357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7138" y="269573"/>
            <a:ext cx="8160508" cy="1325563"/>
          </a:xfrm>
        </p:spPr>
        <p:txBody>
          <a:bodyPr>
            <a:normAutofit/>
          </a:bodyPr>
          <a:lstStyle/>
          <a:p>
            <a:pPr>
              <a:defRPr/>
            </a:pPr>
            <a:r>
              <a:rPr lang="en-US" sz="4000" b="1" dirty="0">
                <a:latin typeface="Century Gothic" panose="020B0502020202020204" pitchFamily="34" charset="0"/>
              </a:rPr>
              <a:t>EA/APS Assessment Process</a:t>
            </a:r>
          </a:p>
        </p:txBody>
      </p:sp>
      <p:sp>
        <p:nvSpPr>
          <p:cNvPr id="3" name="Content Placeholder 2"/>
          <p:cNvSpPr>
            <a:spLocks noGrp="1"/>
          </p:cNvSpPr>
          <p:nvPr>
            <p:ph idx="1"/>
          </p:nvPr>
        </p:nvSpPr>
        <p:spPr>
          <a:xfrm>
            <a:off x="1824041" y="1595136"/>
            <a:ext cx="9032381" cy="3633479"/>
          </a:xfrm>
        </p:spPr>
        <p:txBody>
          <a:bodyPr rtlCol="0">
            <a:normAutofit/>
          </a:bodyPr>
          <a:lstStyle/>
          <a:p>
            <a:pPr marL="0" indent="0">
              <a:buNone/>
              <a:defRPr/>
            </a:pPr>
            <a:r>
              <a:rPr lang="en-US" dirty="0">
                <a:latin typeface="Century Gothic" panose="020B0502020202020204" pitchFamily="34" charset="0"/>
              </a:rPr>
              <a:t>Emergency protective placements are a means of intervening in an emergency situation. </a:t>
            </a:r>
          </a:p>
          <a:p>
            <a:pPr marL="0" indent="0">
              <a:buNone/>
              <a:defRPr/>
            </a:pPr>
            <a:endParaRPr lang="en-US" dirty="0">
              <a:latin typeface="Century Gothic" panose="020B0502020202020204" pitchFamily="34" charset="0"/>
            </a:endParaRPr>
          </a:p>
          <a:p>
            <a:pPr marL="0" indent="0">
              <a:buNone/>
              <a:defRPr/>
            </a:pPr>
            <a:r>
              <a:rPr lang="en-US" dirty="0">
                <a:latin typeface="Century Gothic" panose="020B0502020202020204" pitchFamily="34" charset="0"/>
              </a:rPr>
              <a:t>EA/APS workers:</a:t>
            </a:r>
          </a:p>
          <a:p>
            <a:pPr>
              <a:defRPr/>
            </a:pPr>
            <a:r>
              <a:rPr lang="en-US" dirty="0">
                <a:latin typeface="Century Gothic" panose="020B0502020202020204" pitchFamily="34" charset="0"/>
              </a:rPr>
              <a:t>Assess for Appropriate Decision-Making Capacity</a:t>
            </a:r>
          </a:p>
          <a:p>
            <a:pPr>
              <a:defRPr/>
            </a:pPr>
            <a:r>
              <a:rPr lang="en-US" dirty="0">
                <a:latin typeface="Century Gothic" panose="020B0502020202020204" pitchFamily="34" charset="0"/>
              </a:rPr>
              <a:t>Assess for Safety</a:t>
            </a:r>
          </a:p>
        </p:txBody>
      </p:sp>
    </p:spTree>
    <p:extLst>
      <p:ext uri="{BB962C8B-B14F-4D97-AF65-F5344CB8AC3E}">
        <p14:creationId xmlns:p14="http://schemas.microsoft.com/office/powerpoint/2010/main" val="8837331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99C3-60CD-4B98-9CB6-CE5EE15E8BAF}"/>
              </a:ext>
            </a:extLst>
          </p:cNvPr>
          <p:cNvSpPr>
            <a:spLocks noGrp="1"/>
          </p:cNvSpPr>
          <p:nvPr>
            <p:ph type="title"/>
          </p:nvPr>
        </p:nvSpPr>
        <p:spPr>
          <a:xfrm>
            <a:off x="1279813" y="322966"/>
            <a:ext cx="7886700" cy="1325563"/>
          </a:xfrm>
        </p:spPr>
        <p:txBody>
          <a:bodyPr>
            <a:normAutofit/>
          </a:bodyPr>
          <a:lstStyle/>
          <a:p>
            <a:r>
              <a:rPr lang="en-US" sz="4000" dirty="0">
                <a:latin typeface="+mn-lt"/>
              </a:rPr>
              <a:t>Chapter 51	</a:t>
            </a:r>
          </a:p>
        </p:txBody>
      </p:sp>
      <p:sp>
        <p:nvSpPr>
          <p:cNvPr id="3" name="Content Placeholder 2">
            <a:extLst>
              <a:ext uri="{FF2B5EF4-FFF2-40B4-BE49-F238E27FC236}">
                <a16:creationId xmlns:a16="http://schemas.microsoft.com/office/drawing/2014/main" id="{306CAB49-FC63-4F69-BE6C-89A9C4412D0C}"/>
              </a:ext>
            </a:extLst>
          </p:cNvPr>
          <p:cNvSpPr>
            <a:spLocks noGrp="1"/>
          </p:cNvSpPr>
          <p:nvPr>
            <p:ph idx="1"/>
          </p:nvPr>
        </p:nvSpPr>
        <p:spPr>
          <a:xfrm>
            <a:off x="1387879" y="1492311"/>
            <a:ext cx="7886700" cy="3873378"/>
          </a:xfrm>
        </p:spPr>
        <p:txBody>
          <a:bodyPr>
            <a:normAutofit/>
          </a:bodyPr>
          <a:lstStyle/>
          <a:p>
            <a:r>
              <a:rPr lang="en-US" sz="3200" dirty="0"/>
              <a:t>Provides legal procedures for voluntary and involuntary admission, treatment and rehabilitation of individuals (adults and minor children) afflicted with mental illness, developmental disability, or drug dependence.</a:t>
            </a:r>
          </a:p>
          <a:p>
            <a:pPr marL="0" indent="0">
              <a:buNone/>
            </a:pPr>
            <a:endParaRPr lang="en-US" dirty="0"/>
          </a:p>
        </p:txBody>
      </p:sp>
    </p:spTree>
    <p:extLst>
      <p:ext uri="{BB962C8B-B14F-4D97-AF65-F5344CB8AC3E}">
        <p14:creationId xmlns:p14="http://schemas.microsoft.com/office/powerpoint/2010/main" val="40272703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26839-FCC8-419C-ABD4-6ACDA147EA2A}"/>
              </a:ext>
            </a:extLst>
          </p:cNvPr>
          <p:cNvSpPr>
            <a:spLocks noGrp="1"/>
          </p:cNvSpPr>
          <p:nvPr>
            <p:ph type="title"/>
          </p:nvPr>
        </p:nvSpPr>
        <p:spPr>
          <a:xfrm>
            <a:off x="1246563" y="379918"/>
            <a:ext cx="7886700" cy="1325563"/>
          </a:xfrm>
        </p:spPr>
        <p:txBody>
          <a:bodyPr>
            <a:normAutofit/>
          </a:bodyPr>
          <a:lstStyle/>
          <a:p>
            <a:r>
              <a:rPr lang="en-US" sz="4800" dirty="0">
                <a:latin typeface="Century Gothic" panose="020B0502020202020204" pitchFamily="34" charset="0"/>
              </a:rPr>
              <a:t>Criteria </a:t>
            </a:r>
          </a:p>
        </p:txBody>
      </p:sp>
      <p:sp>
        <p:nvSpPr>
          <p:cNvPr id="3" name="Content Placeholder 2">
            <a:extLst>
              <a:ext uri="{FF2B5EF4-FFF2-40B4-BE49-F238E27FC236}">
                <a16:creationId xmlns:a16="http://schemas.microsoft.com/office/drawing/2014/main" id="{80386900-733A-4B1B-AE87-3597018F7892}"/>
              </a:ext>
            </a:extLst>
          </p:cNvPr>
          <p:cNvSpPr>
            <a:spLocks noGrp="1"/>
          </p:cNvSpPr>
          <p:nvPr>
            <p:ph idx="1"/>
          </p:nvPr>
        </p:nvSpPr>
        <p:spPr>
          <a:xfrm>
            <a:off x="1246562" y="1705481"/>
            <a:ext cx="8562455" cy="3779596"/>
          </a:xfrm>
        </p:spPr>
        <p:txBody>
          <a:bodyPr>
            <a:normAutofit fontScale="92500"/>
          </a:bodyPr>
          <a:lstStyle/>
          <a:p>
            <a:pPr marL="0" indent="0">
              <a:buNone/>
            </a:pPr>
            <a:r>
              <a:rPr lang="en-US" b="1" dirty="0">
                <a:latin typeface="Century Gothic" panose="020B0502020202020204" pitchFamily="34" charset="0"/>
              </a:rPr>
              <a:t>Criteria:</a:t>
            </a:r>
            <a:endParaRPr lang="en-US" dirty="0">
              <a:latin typeface="Century Gothic" panose="020B0502020202020204" pitchFamily="34" charset="0"/>
            </a:endParaRPr>
          </a:p>
          <a:p>
            <a:pPr lvl="0"/>
            <a:r>
              <a:rPr lang="en-US" dirty="0">
                <a:latin typeface="Century Gothic" panose="020B0502020202020204" pitchFamily="34" charset="0"/>
              </a:rPr>
              <a:t>The individual has a mental illness, developmental disability, or drug dependence.</a:t>
            </a:r>
          </a:p>
          <a:p>
            <a:pPr lvl="0"/>
            <a:r>
              <a:rPr lang="en-US" b="1" dirty="0">
                <a:latin typeface="Century Gothic" panose="020B0502020202020204" pitchFamily="34" charset="0"/>
              </a:rPr>
              <a:t>The individual’s illness/disability/ dependence is treatable.</a:t>
            </a:r>
            <a:endParaRPr lang="en-US" dirty="0">
              <a:latin typeface="Century Gothic" panose="020B0502020202020204" pitchFamily="34" charset="0"/>
            </a:endParaRPr>
          </a:p>
          <a:p>
            <a:pPr lvl="0"/>
            <a:r>
              <a:rPr lang="en-US" dirty="0">
                <a:latin typeface="Century Gothic" panose="020B0502020202020204" pitchFamily="34" charset="0"/>
              </a:rPr>
              <a:t>The individual is dangerous to him/herself or others, due to the illness/disability/ dependence.</a:t>
            </a:r>
          </a:p>
          <a:p>
            <a:r>
              <a:rPr lang="en-US" b="1" dirty="0">
                <a:latin typeface="Century Gothic" panose="020B0502020202020204" pitchFamily="34" charset="0"/>
              </a:rPr>
              <a:t>Chapter 51 is used for more time-limited treatment.</a:t>
            </a:r>
          </a:p>
          <a:p>
            <a:endParaRPr lang="en-US" dirty="0"/>
          </a:p>
        </p:txBody>
      </p:sp>
    </p:spTree>
    <p:extLst>
      <p:ext uri="{BB962C8B-B14F-4D97-AF65-F5344CB8AC3E}">
        <p14:creationId xmlns:p14="http://schemas.microsoft.com/office/powerpoint/2010/main" val="11642452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860D3-0155-4D9D-852F-B48BC2A0B3AD}"/>
              </a:ext>
            </a:extLst>
          </p:cNvPr>
          <p:cNvSpPr>
            <a:spLocks noGrp="1"/>
          </p:cNvSpPr>
          <p:nvPr>
            <p:ph type="title"/>
          </p:nvPr>
        </p:nvSpPr>
        <p:spPr>
          <a:xfrm>
            <a:off x="884035" y="228050"/>
            <a:ext cx="8445500" cy="1325563"/>
          </a:xfrm>
        </p:spPr>
        <p:txBody>
          <a:bodyPr>
            <a:normAutofit fontScale="90000"/>
          </a:bodyPr>
          <a:lstStyle/>
          <a:p>
            <a:pPr algn="ctr"/>
            <a:r>
              <a:rPr lang="en-US" sz="3600" b="1" dirty="0">
                <a:latin typeface="Century Gothic" panose="020B0502020202020204" pitchFamily="34" charset="0"/>
              </a:rPr>
              <a:t>Standards of Dangerousness Required for Involuntary Civil Commitment</a:t>
            </a:r>
            <a:br>
              <a:rPr lang="en-US" dirty="0">
                <a:latin typeface="Century Gothic" panose="020B0502020202020204" pitchFamily="34" charset="0"/>
              </a:rPr>
            </a:br>
            <a:endParaRPr lang="en-US" dirty="0">
              <a:latin typeface="Century Gothic" panose="020B0502020202020204" pitchFamily="34" charset="0"/>
            </a:endParaRPr>
          </a:p>
        </p:txBody>
      </p:sp>
      <p:sp>
        <p:nvSpPr>
          <p:cNvPr id="3" name="Content Placeholder 2">
            <a:extLst>
              <a:ext uri="{FF2B5EF4-FFF2-40B4-BE49-F238E27FC236}">
                <a16:creationId xmlns:a16="http://schemas.microsoft.com/office/drawing/2014/main" id="{368D5FBA-6BDD-49A0-9062-45322DE9E65D}"/>
              </a:ext>
            </a:extLst>
          </p:cNvPr>
          <p:cNvSpPr>
            <a:spLocks noGrp="1"/>
          </p:cNvSpPr>
          <p:nvPr>
            <p:ph idx="1"/>
          </p:nvPr>
        </p:nvSpPr>
        <p:spPr>
          <a:xfrm>
            <a:off x="1217121" y="1415650"/>
            <a:ext cx="10090843" cy="3695307"/>
          </a:xfrm>
        </p:spPr>
        <p:txBody>
          <a:bodyPr>
            <a:normAutofit lnSpcReduction="10000"/>
          </a:bodyPr>
          <a:lstStyle/>
          <a:p>
            <a:pPr lvl="0"/>
            <a:r>
              <a:rPr lang="en-US" sz="2000" dirty="0">
                <a:latin typeface="Century Gothic" panose="020B0502020202020204" pitchFamily="34" charset="0"/>
              </a:rPr>
              <a:t>Recent acts, attempts or threats of suicide or serious bodily harm to self.</a:t>
            </a:r>
          </a:p>
          <a:p>
            <a:pPr lvl="0"/>
            <a:r>
              <a:rPr lang="en-US" sz="2000" dirty="0">
                <a:latin typeface="Century Gothic" panose="020B0502020202020204" pitchFamily="34" charset="0"/>
              </a:rPr>
              <a:t>Recent acts, attempts, or threats of serious bodily harm to others, or violent behavior which places others in reasonable fear of serious physical harm.</a:t>
            </a:r>
          </a:p>
          <a:p>
            <a:pPr lvl="0"/>
            <a:r>
              <a:rPr lang="en-US" sz="2000" dirty="0">
                <a:latin typeface="Century Gothic" panose="020B0502020202020204" pitchFamily="34" charset="0"/>
              </a:rPr>
              <a:t>A pattern of recent acts or omissions which evidences impaired judgment causing the individual to be an inadvertent danger to self. </a:t>
            </a:r>
          </a:p>
          <a:p>
            <a:pPr lvl="0"/>
            <a:r>
              <a:rPr lang="en-US" sz="2000" dirty="0">
                <a:latin typeface="Century Gothic" panose="020B0502020202020204" pitchFamily="34" charset="0"/>
              </a:rPr>
              <a:t>Mental illness causes the individual to be so gravely disabled that he/she is unable to satisfy life’s basic needs for nourishment, medical care, shelter, or safety. </a:t>
            </a:r>
          </a:p>
          <a:p>
            <a:pPr lvl="0"/>
            <a:r>
              <a:rPr lang="en-US" sz="2000" dirty="0">
                <a:latin typeface="Century Gothic" panose="020B0502020202020204" pitchFamily="34" charset="0"/>
              </a:rPr>
              <a:t>Individual’s psychiatric treatment history, coupled with his/her present mental deterioration due to incompetent decision to refuse psychotropic medication, causes likelihood that the individual will lose ability to function independently in the community.</a:t>
            </a:r>
          </a:p>
          <a:p>
            <a:endParaRPr lang="en-US" dirty="0"/>
          </a:p>
        </p:txBody>
      </p:sp>
    </p:spTree>
    <p:extLst>
      <p:ext uri="{BB962C8B-B14F-4D97-AF65-F5344CB8AC3E}">
        <p14:creationId xmlns:p14="http://schemas.microsoft.com/office/powerpoint/2010/main" val="40974356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33796" y="190891"/>
            <a:ext cx="9144000" cy="1325563"/>
          </a:xfrm>
        </p:spPr>
        <p:txBody>
          <a:bodyPr>
            <a:normAutofit/>
          </a:bodyPr>
          <a:lstStyle/>
          <a:p>
            <a:pPr algn="ctr">
              <a:defRPr/>
            </a:pPr>
            <a:r>
              <a:rPr lang="en-US" altLang="en-US" sz="4000" b="1" dirty="0">
                <a:latin typeface="Century Gothic" panose="020B0502020202020204" pitchFamily="34" charset="0"/>
              </a:rPr>
              <a:t>Criteria for Emergency </a:t>
            </a:r>
            <a:br>
              <a:rPr lang="en-US" altLang="en-US" sz="4000" b="1" dirty="0">
                <a:latin typeface="Century Gothic" panose="020B0502020202020204" pitchFamily="34" charset="0"/>
              </a:rPr>
            </a:br>
            <a:r>
              <a:rPr lang="en-US" altLang="en-US" sz="4000" b="1" dirty="0">
                <a:latin typeface="Century Gothic" panose="020B0502020202020204" pitchFamily="34" charset="0"/>
              </a:rPr>
              <a:t>Protective Placement</a:t>
            </a:r>
          </a:p>
        </p:txBody>
      </p:sp>
      <p:sp>
        <p:nvSpPr>
          <p:cNvPr id="24579" name="Rectangle 3"/>
          <p:cNvSpPr>
            <a:spLocks noGrp="1" noChangeArrowheads="1"/>
          </p:cNvSpPr>
          <p:nvPr>
            <p:ph idx="1"/>
          </p:nvPr>
        </p:nvSpPr>
        <p:spPr>
          <a:xfrm>
            <a:off x="1659010" y="1516454"/>
            <a:ext cx="8418786" cy="3960812"/>
          </a:xfrm>
        </p:spPr>
        <p:txBody>
          <a:bodyPr rtlCol="0">
            <a:normAutofit fontScale="85000" lnSpcReduction="20000"/>
          </a:bodyPr>
          <a:lstStyle/>
          <a:p>
            <a:pPr marL="609600" indent="-548640">
              <a:lnSpc>
                <a:spcPct val="110000"/>
              </a:lnSpc>
              <a:spcAft>
                <a:spcPts val="600"/>
              </a:spcAft>
              <a:buFont typeface="Wingdings" panose="05000000000000000000" pitchFamily="2" charset="2"/>
              <a:buAutoNum type="arabicPeriod"/>
              <a:defRPr/>
            </a:pPr>
            <a:r>
              <a:rPr lang="en-US" altLang="en-US" sz="2400" dirty="0">
                <a:latin typeface="Century Gothic" panose="020B0502020202020204" pitchFamily="34" charset="0"/>
              </a:rPr>
              <a:t>The subject of the petition is </a:t>
            </a:r>
            <a:r>
              <a:rPr lang="en-US" altLang="en-US" sz="2400" b="1" i="1" u="sng" dirty="0">
                <a:latin typeface="Century Gothic" panose="020B0502020202020204" pitchFamily="34" charset="0"/>
              </a:rPr>
              <a:t>alleged</a:t>
            </a:r>
            <a:r>
              <a:rPr lang="en-US" altLang="en-US" sz="2400" dirty="0">
                <a:latin typeface="Century Gothic" panose="020B0502020202020204" pitchFamily="34" charset="0"/>
              </a:rPr>
              <a:t> to have a </a:t>
            </a:r>
            <a:r>
              <a:rPr lang="en-US" altLang="en-US" sz="2400" i="1" u="sng" dirty="0">
                <a:latin typeface="Century Gothic" panose="020B0502020202020204" pitchFamily="34" charset="0"/>
              </a:rPr>
              <a:t>permanent impairment</a:t>
            </a:r>
            <a:r>
              <a:rPr lang="en-US" altLang="en-US" sz="2400" dirty="0">
                <a:latin typeface="Century Gothic" panose="020B0502020202020204" pitchFamily="34" charset="0"/>
              </a:rPr>
              <a:t> (or combination of impairments in the areas of developmental disability, degenerative brain disorder, serious and persistent mental illness or other like incapacity.   The person is </a:t>
            </a:r>
            <a:r>
              <a:rPr lang="en-US" altLang="en-US" sz="2400" b="1" i="1" dirty="0">
                <a:latin typeface="Century Gothic" panose="020B0502020202020204" pitchFamily="34" charset="0"/>
              </a:rPr>
              <a:t>alleged</a:t>
            </a:r>
            <a:r>
              <a:rPr lang="en-US" altLang="en-US" sz="2400" dirty="0">
                <a:latin typeface="Century Gothic" panose="020B0502020202020204" pitchFamily="34" charset="0"/>
              </a:rPr>
              <a:t> to be </a:t>
            </a:r>
            <a:r>
              <a:rPr lang="en-US" altLang="en-US" sz="2400" i="1" u="sng" dirty="0">
                <a:latin typeface="Century Gothic" panose="020B0502020202020204" pitchFamily="34" charset="0"/>
              </a:rPr>
              <a:t>incompetent</a:t>
            </a:r>
            <a:r>
              <a:rPr lang="en-US" altLang="en-US" sz="2400" dirty="0">
                <a:latin typeface="Century Gothic" panose="020B0502020202020204" pitchFamily="34" charset="0"/>
              </a:rPr>
              <a:t> and the subject of a guardianship or a guardianship will be jointly filed.  </a:t>
            </a:r>
          </a:p>
          <a:p>
            <a:pPr marL="609600" indent="-548640">
              <a:lnSpc>
                <a:spcPct val="110000"/>
              </a:lnSpc>
              <a:spcAft>
                <a:spcPts val="600"/>
              </a:spcAft>
              <a:buFont typeface="Wingdings" panose="05000000000000000000" pitchFamily="2" charset="2"/>
              <a:buAutoNum type="arabicPeriod"/>
              <a:defRPr/>
            </a:pPr>
            <a:r>
              <a:rPr lang="en-US" altLang="en-US" sz="2400" dirty="0">
                <a:latin typeface="Century Gothic" panose="020B0502020202020204" pitchFamily="34" charset="0"/>
              </a:rPr>
              <a:t>As a result of the impairment a person is so </a:t>
            </a:r>
            <a:r>
              <a:rPr lang="en-US" altLang="en-US" sz="2400" i="1" u="sng" dirty="0">
                <a:latin typeface="Century Gothic" panose="020B0502020202020204" pitchFamily="34" charset="0"/>
              </a:rPr>
              <a:t>totally incapable of providing care for his or her own care</a:t>
            </a:r>
            <a:r>
              <a:rPr lang="en-US" altLang="en-US" sz="2400" dirty="0">
                <a:latin typeface="Century Gothic" panose="020B0502020202020204" pitchFamily="34" charset="0"/>
              </a:rPr>
              <a:t> and </a:t>
            </a:r>
            <a:r>
              <a:rPr lang="en-US" altLang="en-US" sz="2400" i="1" u="sng" dirty="0">
                <a:latin typeface="Century Gothic" panose="020B0502020202020204" pitchFamily="34" charset="0"/>
              </a:rPr>
              <a:t>custody as to create substantial risk of serious harm</a:t>
            </a:r>
            <a:r>
              <a:rPr lang="en-US" altLang="en-US" sz="2400" dirty="0">
                <a:latin typeface="Century Gothic" panose="020B0502020202020204" pitchFamily="34" charset="0"/>
              </a:rPr>
              <a:t> to his or herself without placement.</a:t>
            </a:r>
          </a:p>
          <a:p>
            <a:pPr marL="609600" indent="-548640">
              <a:lnSpc>
                <a:spcPct val="110000"/>
              </a:lnSpc>
              <a:buFont typeface="Wingdings" panose="05000000000000000000" pitchFamily="2" charset="2"/>
              <a:buAutoNum type="arabicPeriod"/>
              <a:defRPr/>
            </a:pPr>
            <a:r>
              <a:rPr lang="en-US" altLang="en-US" sz="2400" dirty="0">
                <a:latin typeface="Century Gothic" panose="020B0502020202020204" pitchFamily="34" charset="0"/>
              </a:rPr>
              <a:t>The person has a </a:t>
            </a:r>
            <a:r>
              <a:rPr lang="en-US" altLang="en-US" sz="2400" i="1" u="sng" dirty="0">
                <a:latin typeface="Century Gothic" panose="020B0502020202020204" pitchFamily="34" charset="0"/>
              </a:rPr>
              <a:t>primary need</a:t>
            </a:r>
            <a:r>
              <a:rPr lang="en-US" altLang="en-US" sz="2400" dirty="0">
                <a:latin typeface="Century Gothic" panose="020B0502020202020204" pitchFamily="34" charset="0"/>
              </a:rPr>
              <a:t> for residential care and custody.  </a:t>
            </a:r>
          </a:p>
          <a:p>
            <a:pPr marL="609600" indent="-609600">
              <a:lnSpc>
                <a:spcPct val="80000"/>
              </a:lnSpc>
              <a:buNone/>
              <a:defRPr/>
            </a:pPr>
            <a:endParaRPr lang="en-US" altLang="en-US" sz="2400" dirty="0"/>
          </a:p>
        </p:txBody>
      </p:sp>
    </p:spTree>
    <p:extLst>
      <p:ext uri="{BB962C8B-B14F-4D97-AF65-F5344CB8AC3E}">
        <p14:creationId xmlns:p14="http://schemas.microsoft.com/office/powerpoint/2010/main" val="2901719464"/>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2711777" y="912813"/>
            <a:ext cx="7499023" cy="1066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pPr>
              <a:defRPr/>
            </a:pPr>
            <a:r>
              <a:rPr lang="en-US" altLang="en-US" sz="4500" b="1" dirty="0">
                <a:latin typeface="Century Gothic" panose="020B0502020202020204" pitchFamily="34" charset="0"/>
              </a:rPr>
              <a:t>The “Real Work” of the Brain</a:t>
            </a:r>
          </a:p>
        </p:txBody>
      </p:sp>
      <p:pic>
        <p:nvPicPr>
          <p:cNvPr id="24579" name="Picture 3" descr="05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649" y="1744261"/>
            <a:ext cx="5410199" cy="3589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Oval 4"/>
          <p:cNvSpPr>
            <a:spLocks noChangeArrowheads="1"/>
          </p:cNvSpPr>
          <p:nvPr/>
        </p:nvSpPr>
        <p:spPr bwMode="auto">
          <a:xfrm>
            <a:off x="7391400" y="2819400"/>
            <a:ext cx="1524000" cy="16764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24581" name="Text Box 5"/>
          <p:cNvSpPr txBox="1">
            <a:spLocks noChangeArrowheads="1"/>
          </p:cNvSpPr>
          <p:nvPr/>
        </p:nvSpPr>
        <p:spPr bwMode="auto">
          <a:xfrm>
            <a:off x="9614275" y="1860740"/>
            <a:ext cx="1828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50000"/>
              </a:spcBef>
              <a:buFontTx/>
              <a:buNone/>
            </a:pPr>
            <a:r>
              <a:rPr lang="en-US" altLang="en-US" sz="2400" b="1" dirty="0">
                <a:solidFill>
                  <a:schemeClr val="tx2"/>
                </a:solidFill>
                <a:latin typeface="Arial Unicode MS" panose="020B0604020202020204" pitchFamily="34" charset="-128"/>
                <a:ea typeface="ＭＳ Ｐゴシック" panose="020B0600070205080204" pitchFamily="34" charset="-128"/>
              </a:rPr>
              <a:t>Nerve cell (neurons)</a:t>
            </a:r>
          </a:p>
        </p:txBody>
      </p:sp>
      <p:sp>
        <p:nvSpPr>
          <p:cNvPr id="24582" name="Line 6"/>
          <p:cNvSpPr>
            <a:spLocks noChangeShapeType="1"/>
          </p:cNvSpPr>
          <p:nvPr/>
        </p:nvSpPr>
        <p:spPr bwMode="auto">
          <a:xfrm flipH="1">
            <a:off x="8929946" y="2722386"/>
            <a:ext cx="989129" cy="630414"/>
          </a:xfrm>
          <a:prstGeom prst="line">
            <a:avLst/>
          </a:prstGeom>
          <a:noFill/>
          <a:ln w="47625">
            <a:solidFill>
              <a:schemeClr val="tx2"/>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4583" name="Oval 7"/>
          <p:cNvSpPr>
            <a:spLocks noChangeArrowheads="1"/>
          </p:cNvSpPr>
          <p:nvPr/>
        </p:nvSpPr>
        <p:spPr bwMode="auto">
          <a:xfrm>
            <a:off x="4267200" y="2133600"/>
            <a:ext cx="1066800" cy="11430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24584" name="Text Box 8"/>
          <p:cNvSpPr txBox="1">
            <a:spLocks noChangeArrowheads="1"/>
          </p:cNvSpPr>
          <p:nvPr/>
        </p:nvSpPr>
        <p:spPr bwMode="auto">
          <a:xfrm>
            <a:off x="1381127" y="2285206"/>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50000"/>
              </a:spcBef>
              <a:buFontTx/>
              <a:buNone/>
            </a:pPr>
            <a:r>
              <a:rPr lang="en-US" altLang="en-US" sz="2400" b="1" dirty="0">
                <a:solidFill>
                  <a:schemeClr val="tx2"/>
                </a:solidFill>
                <a:latin typeface="Arial Unicode MS" panose="020B0604020202020204" pitchFamily="34" charset="-128"/>
                <a:ea typeface="ＭＳ Ｐゴシック" panose="020B0600070205080204" pitchFamily="34" charset="-128"/>
              </a:rPr>
              <a:t>Branches</a:t>
            </a:r>
          </a:p>
        </p:txBody>
      </p:sp>
      <p:sp>
        <p:nvSpPr>
          <p:cNvPr id="24585" name="Line 9"/>
          <p:cNvSpPr>
            <a:spLocks noChangeShapeType="1"/>
          </p:cNvSpPr>
          <p:nvPr/>
        </p:nvSpPr>
        <p:spPr bwMode="auto">
          <a:xfrm>
            <a:off x="3124200" y="2590800"/>
            <a:ext cx="1447800" cy="0"/>
          </a:xfrm>
          <a:prstGeom prst="line">
            <a:avLst/>
          </a:prstGeom>
          <a:noFill/>
          <a:ln w="508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4586" name="Line 10"/>
          <p:cNvSpPr>
            <a:spLocks noChangeShapeType="1"/>
          </p:cNvSpPr>
          <p:nvPr/>
        </p:nvSpPr>
        <p:spPr bwMode="auto">
          <a:xfrm flipH="1">
            <a:off x="5486400" y="3352800"/>
            <a:ext cx="76200" cy="838200"/>
          </a:xfrm>
          <a:prstGeom prst="line">
            <a:avLst/>
          </a:prstGeom>
          <a:noFill/>
          <a:ln w="47625">
            <a:solidFill>
              <a:schemeClr val="tx2"/>
            </a:solidFill>
            <a:prstDash val="sysDot"/>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4587" name="Oval 11"/>
          <p:cNvSpPr>
            <a:spLocks noChangeArrowheads="1"/>
          </p:cNvSpPr>
          <p:nvPr/>
        </p:nvSpPr>
        <p:spPr bwMode="auto">
          <a:xfrm>
            <a:off x="4953000" y="3048000"/>
            <a:ext cx="1143000" cy="12954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24588" name="Text Box 12"/>
          <p:cNvSpPr txBox="1">
            <a:spLocks noChangeArrowheads="1"/>
          </p:cNvSpPr>
          <p:nvPr/>
        </p:nvSpPr>
        <p:spPr bwMode="auto">
          <a:xfrm>
            <a:off x="1442951" y="3927901"/>
            <a:ext cx="1752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50000"/>
              </a:spcBef>
              <a:buFontTx/>
              <a:buNone/>
            </a:pPr>
            <a:r>
              <a:rPr lang="en-US" altLang="en-US" sz="2400" b="1" dirty="0">
                <a:solidFill>
                  <a:schemeClr val="tx2"/>
                </a:solidFill>
                <a:latin typeface="Arial Unicode MS" panose="020B0604020202020204" pitchFamily="34" charset="-128"/>
                <a:ea typeface="ＭＳ Ｐゴシック" panose="020B0600070205080204" pitchFamily="34" charset="-128"/>
              </a:rPr>
              <a:t>Signals traveling</a:t>
            </a:r>
          </a:p>
        </p:txBody>
      </p:sp>
      <p:sp>
        <p:nvSpPr>
          <p:cNvPr id="24589" name="Line 13"/>
          <p:cNvSpPr>
            <a:spLocks noChangeShapeType="1"/>
          </p:cNvSpPr>
          <p:nvPr/>
        </p:nvSpPr>
        <p:spPr bwMode="auto">
          <a:xfrm flipV="1">
            <a:off x="3195550" y="3887786"/>
            <a:ext cx="1778151" cy="418967"/>
          </a:xfrm>
          <a:prstGeom prst="line">
            <a:avLst/>
          </a:prstGeom>
          <a:noFill/>
          <a:ln w="508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4590" name="Rectangle 14"/>
          <p:cNvSpPr>
            <a:spLocks noChangeArrowheads="1"/>
          </p:cNvSpPr>
          <p:nvPr/>
        </p:nvSpPr>
        <p:spPr bwMode="auto">
          <a:xfrm>
            <a:off x="3756187" y="6360110"/>
            <a:ext cx="5410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r>
              <a:rPr lang="en-US" altLang="en-US" sz="800" dirty="0">
                <a:ea typeface="ＭＳ Ｐゴシック" panose="020B0600070205080204" pitchFamily="34" charset="-128"/>
              </a:rPr>
              <a:t>Image credit: Jannis Productions. Rebekah Fredenburg, computer animation; Stacy Jannis, illustration/art direction.</a:t>
            </a:r>
          </a:p>
        </p:txBody>
      </p:sp>
    </p:spTree>
    <p:extLst>
      <p:ext uri="{BB962C8B-B14F-4D97-AF65-F5344CB8AC3E}">
        <p14:creationId xmlns:p14="http://schemas.microsoft.com/office/powerpoint/2010/main" val="4186642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6569" y="1027908"/>
            <a:ext cx="7886700" cy="1325563"/>
          </a:xfrm>
        </p:spPr>
        <p:txBody>
          <a:bodyPr>
            <a:normAutofit/>
          </a:bodyPr>
          <a:lstStyle/>
          <a:p>
            <a:pPr algn="ctr">
              <a:defRPr/>
            </a:pPr>
            <a:r>
              <a:rPr lang="en-US" sz="4800" b="1" dirty="0">
                <a:latin typeface="Century Gothic" panose="020B0502020202020204" pitchFamily="34" charset="0"/>
              </a:rPr>
              <a:t>Chapter 55 Candidate</a:t>
            </a:r>
          </a:p>
        </p:txBody>
      </p:sp>
      <p:sp>
        <p:nvSpPr>
          <p:cNvPr id="89091" name="Content Placeholder 2"/>
          <p:cNvSpPr>
            <a:spLocks noGrp="1"/>
          </p:cNvSpPr>
          <p:nvPr>
            <p:ph idx="1"/>
          </p:nvPr>
        </p:nvSpPr>
        <p:spPr>
          <a:xfrm>
            <a:off x="2040091" y="2353470"/>
            <a:ext cx="8081154" cy="2928214"/>
          </a:xfrm>
        </p:spPr>
        <p:txBody>
          <a:bodyPr>
            <a:normAutofit/>
          </a:bodyPr>
          <a:lstStyle/>
          <a:p>
            <a:pPr marL="0" indent="0">
              <a:buNone/>
              <a:defRPr/>
            </a:pPr>
            <a:endParaRPr lang="en-US" altLang="en-US" sz="3600" dirty="0"/>
          </a:p>
          <a:p>
            <a:pPr marL="0" indent="0">
              <a:buNone/>
              <a:defRPr/>
            </a:pPr>
            <a:r>
              <a:rPr lang="en-US" altLang="en-US" sz="3600" dirty="0">
                <a:latin typeface="Century Gothic" panose="020B0502020202020204" pitchFamily="34" charset="0"/>
              </a:rPr>
              <a:t>Does Lack of Competence &amp; safety = imminent/ substantial harm</a:t>
            </a:r>
          </a:p>
          <a:p>
            <a:pPr marL="0" indent="0">
              <a:buNone/>
              <a:defRPr/>
            </a:pPr>
            <a:endParaRPr lang="en-US" altLang="en-US" sz="800" dirty="0"/>
          </a:p>
          <a:p>
            <a:pPr marL="457200" lvl="1" indent="0">
              <a:buNone/>
              <a:defRPr/>
            </a:pPr>
            <a:endParaRPr lang="en-US" altLang="en-US" dirty="0"/>
          </a:p>
        </p:txBody>
      </p:sp>
    </p:spTree>
    <p:extLst>
      <p:ext uri="{BB962C8B-B14F-4D97-AF65-F5344CB8AC3E}">
        <p14:creationId xmlns:p14="http://schemas.microsoft.com/office/powerpoint/2010/main" val="2526874028"/>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488865" y="234642"/>
            <a:ext cx="7968595" cy="1325563"/>
          </a:xfrm>
        </p:spPr>
        <p:txBody>
          <a:bodyPr>
            <a:normAutofit fontScale="90000"/>
          </a:bodyPr>
          <a:lstStyle/>
          <a:p>
            <a:pPr eaLnBrk="1" hangingPunct="1"/>
            <a:r>
              <a:rPr lang="en-US" altLang="en-US" sz="5400" dirty="0">
                <a:latin typeface="Century Gothic" panose="020B0502020202020204" pitchFamily="34" charset="0"/>
              </a:rPr>
              <a:t>Chapter 55 Legal Process</a:t>
            </a:r>
          </a:p>
        </p:txBody>
      </p:sp>
      <p:sp>
        <p:nvSpPr>
          <p:cNvPr id="28675" name="Rectangle 3"/>
          <p:cNvSpPr>
            <a:spLocks noGrp="1" noChangeArrowheads="1"/>
          </p:cNvSpPr>
          <p:nvPr>
            <p:ph idx="1"/>
          </p:nvPr>
        </p:nvSpPr>
        <p:spPr>
          <a:xfrm>
            <a:off x="1670512" y="1418888"/>
            <a:ext cx="8845088" cy="3882747"/>
          </a:xfrm>
        </p:spPr>
        <p:txBody>
          <a:bodyPr>
            <a:noAutofit/>
          </a:bodyPr>
          <a:lstStyle/>
          <a:p>
            <a:pPr eaLnBrk="1" hangingPunct="1"/>
            <a:r>
              <a:rPr lang="en-US" altLang="en-US" sz="3200" dirty="0">
                <a:latin typeface="Century Gothic" panose="020B0502020202020204" pitchFamily="34" charset="0"/>
              </a:rPr>
              <a:t>Chapter 55 emergency protective placement must be accompanied by a petition for guardianship if the client does not currently have a guardian.</a:t>
            </a:r>
          </a:p>
          <a:p>
            <a:r>
              <a:rPr lang="en-US" altLang="en-US" sz="3600" dirty="0">
                <a:latin typeface="Century Gothic" panose="020B0502020202020204" pitchFamily="34" charset="0"/>
              </a:rPr>
              <a:t>A petition for protective placement can only be submitted on its own if a guardian is already in place.  </a:t>
            </a:r>
          </a:p>
        </p:txBody>
      </p:sp>
    </p:spTree>
    <p:extLst>
      <p:ext uri="{BB962C8B-B14F-4D97-AF65-F5344CB8AC3E}">
        <p14:creationId xmlns:p14="http://schemas.microsoft.com/office/powerpoint/2010/main" val="41875502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box(out)">
                                      <p:cBhvr>
                                        <p:cTn id="7" dur="500"/>
                                        <p:tgtEl>
                                          <p:spTgt spid="2867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box(out)">
                                      <p:cBhvr>
                                        <p:cTn id="12" dur="500"/>
                                        <p:tgtEl>
                                          <p:spTgt spid="28675">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4866D-2087-4A72-A00A-352646FDF3C0}"/>
              </a:ext>
            </a:extLst>
          </p:cNvPr>
          <p:cNvSpPr>
            <a:spLocks noGrp="1"/>
          </p:cNvSpPr>
          <p:nvPr>
            <p:ph type="title"/>
          </p:nvPr>
        </p:nvSpPr>
        <p:spPr>
          <a:xfrm>
            <a:off x="838200" y="319101"/>
            <a:ext cx="10515600" cy="1325563"/>
          </a:xfrm>
        </p:spPr>
        <p:txBody>
          <a:bodyPr>
            <a:normAutofit/>
          </a:bodyPr>
          <a:lstStyle/>
          <a:p>
            <a:pPr algn="ctr"/>
            <a:r>
              <a:rPr lang="en-US" dirty="0"/>
              <a:t>Local Multidisciplinary and Elder Abuse Initiatives</a:t>
            </a:r>
          </a:p>
        </p:txBody>
      </p:sp>
      <p:graphicFrame>
        <p:nvGraphicFramePr>
          <p:cNvPr id="5" name="Content Placeholder 2">
            <a:extLst>
              <a:ext uri="{FF2B5EF4-FFF2-40B4-BE49-F238E27FC236}">
                <a16:creationId xmlns:a16="http://schemas.microsoft.com/office/drawing/2014/main" id="{03C27E2E-9674-433F-8DBC-0216DF58757B}"/>
              </a:ext>
            </a:extLst>
          </p:cNvPr>
          <p:cNvGraphicFramePr>
            <a:graphicFrameLocks noGrp="1"/>
          </p:cNvGraphicFramePr>
          <p:nvPr>
            <p:ph idx="1"/>
          </p:nvPr>
        </p:nvGraphicFramePr>
        <p:xfrm>
          <a:off x="838200" y="1469571"/>
          <a:ext cx="10515600" cy="3771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16108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847"/>
            <a:ext cx="10194073" cy="1325563"/>
          </a:xfrm>
        </p:spPr>
        <p:txBody>
          <a:bodyPr/>
          <a:lstStyle/>
          <a:p>
            <a:r>
              <a:rPr lang="en-US" dirty="0"/>
              <a:t>Resources Page</a:t>
            </a:r>
          </a:p>
        </p:txBody>
      </p:sp>
      <p:sp>
        <p:nvSpPr>
          <p:cNvPr id="3" name="Content Placeholder 2"/>
          <p:cNvSpPr>
            <a:spLocks noGrp="1"/>
          </p:cNvSpPr>
          <p:nvPr>
            <p:ph idx="1"/>
          </p:nvPr>
        </p:nvSpPr>
        <p:spPr>
          <a:xfrm>
            <a:off x="838200" y="1253331"/>
            <a:ext cx="10515600" cy="4351338"/>
          </a:xfrm>
        </p:spPr>
        <p:txBody>
          <a:bodyPr>
            <a:normAutofit fontScale="85000" lnSpcReduction="20000"/>
          </a:bodyPr>
          <a:lstStyle/>
          <a:p>
            <a:pPr marL="0" indent="0">
              <a:buNone/>
            </a:pPr>
            <a:r>
              <a:rPr lang="en-US" dirty="0"/>
              <a:t>Milwaukee County Department on Aging and Disability Services</a:t>
            </a:r>
          </a:p>
          <a:p>
            <a:pPr marL="0" indent="0">
              <a:buNone/>
            </a:pPr>
            <a:r>
              <a:rPr lang="en-US" dirty="0">
                <a:hlinkClick r:id="rId3"/>
              </a:rPr>
              <a:t>https://county.milwaukee.gov/EN/Department-on-Aging</a:t>
            </a:r>
            <a:endParaRPr lang="en-US" dirty="0"/>
          </a:p>
          <a:p>
            <a:pPr marL="0" indent="0">
              <a:buNone/>
            </a:pPr>
            <a:r>
              <a:rPr lang="en-US" dirty="0"/>
              <a:t>Waukesha County ADRC Aging and Disability Resource Center</a:t>
            </a:r>
          </a:p>
          <a:p>
            <a:pPr marL="0" indent="0">
              <a:buNone/>
            </a:pPr>
            <a:r>
              <a:rPr lang="en-US" dirty="0">
                <a:hlinkClick r:id="rId4"/>
              </a:rPr>
              <a:t>https://www.waukeshacounty.gov/adrc</a:t>
            </a:r>
            <a:endParaRPr lang="en-US" dirty="0"/>
          </a:p>
          <a:p>
            <a:pPr marL="0" indent="0">
              <a:buNone/>
            </a:pPr>
            <a:r>
              <a:rPr lang="en-US" dirty="0"/>
              <a:t>Wisconsin DHS Wisconsin Department of Health Services </a:t>
            </a:r>
            <a:r>
              <a:rPr lang="en-US" dirty="0">
                <a:hlinkClick r:id="rId5"/>
              </a:rPr>
              <a:t>https://www.dhs.wisconsin.gov/</a:t>
            </a:r>
            <a:endParaRPr lang="en-US" dirty="0"/>
          </a:p>
          <a:p>
            <a:pPr marL="0" indent="0">
              <a:buNone/>
            </a:pPr>
            <a:r>
              <a:rPr lang="en-US" dirty="0"/>
              <a:t>GWAAR Greater Wisconsin Agency on Aging Resources </a:t>
            </a:r>
          </a:p>
          <a:p>
            <a:pPr marL="0" indent="0">
              <a:buNone/>
            </a:pPr>
            <a:r>
              <a:rPr lang="en-US" dirty="0">
                <a:hlinkClick r:id="rId6"/>
              </a:rPr>
              <a:t>https://gwaar.org/</a:t>
            </a:r>
            <a:endParaRPr lang="en-US" dirty="0"/>
          </a:p>
          <a:p>
            <a:pPr marL="0" indent="0">
              <a:buNone/>
            </a:pPr>
            <a:r>
              <a:rPr lang="en-US" dirty="0"/>
              <a:t>NAPSA National Adult Protective Services Association </a:t>
            </a:r>
          </a:p>
          <a:p>
            <a:pPr marL="0" indent="0">
              <a:buNone/>
            </a:pPr>
            <a:r>
              <a:rPr lang="en-US" dirty="0">
                <a:hlinkClick r:id="rId7"/>
              </a:rPr>
              <a:t>https://www.napsa-now.org/</a:t>
            </a:r>
            <a:endParaRPr lang="en-US" dirty="0"/>
          </a:p>
          <a:p>
            <a:pPr marL="0" indent="0">
              <a:buNone/>
            </a:pPr>
            <a:r>
              <a:rPr lang="en-US" dirty="0"/>
              <a:t>CONSUMER FINANCIAL PROTECTION BUREAU </a:t>
            </a:r>
            <a:r>
              <a:rPr lang="en-US" dirty="0">
                <a:hlinkClick r:id="rId8"/>
              </a:rPr>
              <a:t>https://www.consumerfinance.gov/</a:t>
            </a:r>
            <a:endParaRPr lang="en-US" dirty="0"/>
          </a:p>
          <a:p>
            <a:pPr marL="0" indent="0">
              <a:buNone/>
            </a:pPr>
            <a:endParaRPr lang="en-US" dirty="0"/>
          </a:p>
          <a:p>
            <a:endParaRPr lang="en-US" dirty="0"/>
          </a:p>
        </p:txBody>
      </p:sp>
    </p:spTree>
    <p:extLst>
      <p:ext uri="{BB962C8B-B14F-4D97-AF65-F5344CB8AC3E}">
        <p14:creationId xmlns:p14="http://schemas.microsoft.com/office/powerpoint/2010/main" val="10317485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9232" y="880839"/>
            <a:ext cx="7886700" cy="1325563"/>
          </a:xfrm>
        </p:spPr>
        <p:txBody>
          <a:bodyPr>
            <a:normAutofit/>
          </a:bodyPr>
          <a:lstStyle/>
          <a:p>
            <a:pPr algn="ctr">
              <a:defRPr/>
            </a:pPr>
            <a:r>
              <a:rPr lang="en-US" sz="4800" b="1" dirty="0">
                <a:latin typeface="Century Gothic" panose="020B0502020202020204" pitchFamily="34" charset="0"/>
              </a:rPr>
              <a:t>Contact Information</a:t>
            </a:r>
          </a:p>
        </p:txBody>
      </p:sp>
      <p:sp>
        <p:nvSpPr>
          <p:cNvPr id="3" name="Content Placeholder 2"/>
          <p:cNvSpPr>
            <a:spLocks noGrp="1"/>
          </p:cNvSpPr>
          <p:nvPr>
            <p:ph idx="1"/>
          </p:nvPr>
        </p:nvSpPr>
        <p:spPr>
          <a:xfrm>
            <a:off x="2095500" y="2028106"/>
            <a:ext cx="8197118" cy="4068763"/>
          </a:xfrm>
        </p:spPr>
        <p:txBody>
          <a:bodyPr rtlCol="0">
            <a:normAutofit fontScale="77500" lnSpcReduction="20000"/>
          </a:bodyPr>
          <a:lstStyle/>
          <a:p>
            <a:pPr>
              <a:defRPr/>
            </a:pPr>
            <a:r>
              <a:rPr lang="en-US" sz="3200" dirty="0">
                <a:latin typeface="Century Gothic" panose="020B0502020202020204" pitchFamily="34" charset="0"/>
              </a:rPr>
              <a:t>Contact information:</a:t>
            </a:r>
          </a:p>
          <a:p>
            <a:pPr lvl="2">
              <a:defRPr/>
            </a:pPr>
            <a:r>
              <a:rPr lang="en-US" sz="3200" dirty="0">
                <a:latin typeface="Century Gothic" panose="020B0502020202020204" pitchFamily="34" charset="0"/>
              </a:rPr>
              <a:t>Information and Assistance Line Milwaukee County Department on Aging: 414-289-6874</a:t>
            </a:r>
          </a:p>
          <a:p>
            <a:pPr lvl="2">
              <a:defRPr/>
            </a:pPr>
            <a:r>
              <a:rPr lang="en-US" sz="3200" dirty="0">
                <a:latin typeface="Century Gothic" panose="020B0502020202020204" pitchFamily="34" charset="0"/>
              </a:rPr>
              <a:t>Information and Assistance Line Disability Resource Center 414-289-6660</a:t>
            </a:r>
          </a:p>
          <a:p>
            <a:pPr lvl="2">
              <a:defRPr/>
            </a:pPr>
            <a:r>
              <a:rPr lang="en-US" sz="3200" dirty="0">
                <a:latin typeface="Century Gothic" panose="020B0502020202020204" pitchFamily="34" charset="0"/>
              </a:rPr>
              <a:t>Online </a:t>
            </a:r>
            <a:r>
              <a:rPr lang="en-US" sz="3200" dirty="0">
                <a:latin typeface="Century Gothic" panose="020B0502020202020204" pitchFamily="34" charset="0"/>
                <a:hlinkClick r:id="rId3"/>
              </a:rPr>
              <a:t>https://county.milwaukee.gov/EN/Department-on-Aging/Elder-Abuse-Referral-Form</a:t>
            </a:r>
            <a:endParaRPr lang="en-US" sz="3200" dirty="0">
              <a:latin typeface="Century Gothic" panose="020B0502020202020204" pitchFamily="34" charset="0"/>
            </a:endParaRPr>
          </a:p>
          <a:p>
            <a:pPr lvl="2">
              <a:defRPr/>
            </a:pPr>
            <a:r>
              <a:rPr lang="en-US" sz="3200" dirty="0">
                <a:latin typeface="Century Gothic" panose="020B0502020202020204" pitchFamily="34" charset="0"/>
                <a:hlinkClick r:id="rId4"/>
              </a:rPr>
              <a:t>https://county.milwaukee.gov/EN/DHHS/DSD/Adult-Protective-Services-Referral-Form</a:t>
            </a:r>
            <a:endParaRPr lang="en-US" sz="3200" dirty="0">
              <a:latin typeface="Century Gothic" panose="020B0502020202020204" pitchFamily="34" charset="0"/>
            </a:endParaRPr>
          </a:p>
          <a:p>
            <a:pPr lvl="2">
              <a:defRPr/>
            </a:pPr>
            <a:endParaRPr lang="en-US" sz="3200" dirty="0">
              <a:latin typeface="Century Gothic" panose="020B0502020202020204" pitchFamily="34" charset="0"/>
            </a:endParaRPr>
          </a:p>
        </p:txBody>
      </p:sp>
    </p:spTree>
    <p:extLst>
      <p:ext uri="{BB962C8B-B14F-4D97-AF65-F5344CB8AC3E}">
        <p14:creationId xmlns:p14="http://schemas.microsoft.com/office/powerpoint/2010/main" val="22420137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0651" y="930276"/>
            <a:ext cx="4388288" cy="1293813"/>
          </a:xfrm>
        </p:spPr>
        <p:txBody>
          <a:bodyPr>
            <a:normAutofit/>
          </a:bodyPr>
          <a:lstStyle/>
          <a:p>
            <a:pPr algn="ctr">
              <a:defRPr/>
            </a:pPr>
            <a:r>
              <a:rPr lang="en-US" sz="5400" b="1" dirty="0">
                <a:latin typeface="Century Gothic" panose="020B0502020202020204" pitchFamily="34" charset="0"/>
              </a:rPr>
              <a:t>Questions ?</a:t>
            </a:r>
          </a:p>
        </p:txBody>
      </p:sp>
      <p:pic>
        <p:nvPicPr>
          <p:cNvPr id="80899"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118714" y="3208509"/>
            <a:ext cx="1954073" cy="1585570"/>
          </a:xfrm>
        </p:spPr>
      </p:pic>
      <p:pic>
        <p:nvPicPr>
          <p:cNvPr id="80900" name="Content Placeholder 5"/>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6999272" y="3272490"/>
            <a:ext cx="2193956" cy="1457608"/>
          </a:xfrm>
        </p:spPr>
      </p:pic>
    </p:spTree>
    <p:extLst>
      <p:ext uri="{BB962C8B-B14F-4D97-AF65-F5344CB8AC3E}">
        <p14:creationId xmlns:p14="http://schemas.microsoft.com/office/powerpoint/2010/main" val="4162046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027" descr="frontal lobe"/>
          <p:cNvPicPr>
            <a:picLocks noChangeAspect="1" noChangeArrowheads="1"/>
          </p:cNvPicPr>
          <p:nvPr/>
        </p:nvPicPr>
        <p:blipFill>
          <a:blip r:embed="rId3" cstate="print"/>
          <a:srcRect l="8247" t="7869" r="8247"/>
          <a:stretch>
            <a:fillRect/>
          </a:stretch>
        </p:blipFill>
        <p:spPr bwMode="auto">
          <a:xfrm>
            <a:off x="2753518" y="584200"/>
            <a:ext cx="6573361" cy="4460875"/>
          </a:xfrm>
          <a:prstGeom prst="rect">
            <a:avLst/>
          </a:prstGeom>
          <a:ln>
            <a:noFill/>
          </a:ln>
          <a:effectLst>
            <a:outerShdw blurRad="292100" dist="139700" dir="2700000" algn="tl" rotWithShape="0">
              <a:srgbClr val="333333">
                <a:alpha val="65000"/>
              </a:srgbClr>
            </a:outerShdw>
          </a:effectLst>
        </p:spPr>
      </p:pic>
      <p:sp>
        <p:nvSpPr>
          <p:cNvPr id="15363" name="Text Box 1028"/>
          <p:cNvSpPr txBox="1">
            <a:spLocks noChangeArrowheads="1"/>
          </p:cNvSpPr>
          <p:nvPr/>
        </p:nvSpPr>
        <p:spPr bwMode="auto">
          <a:xfrm>
            <a:off x="7438232" y="3060701"/>
            <a:ext cx="1487487" cy="641350"/>
          </a:xfrm>
          <a:prstGeom prst="rect">
            <a:avLst/>
          </a:prstGeom>
          <a:noFill/>
          <a:ln w="9525">
            <a:noFill/>
            <a:miter lim="800000"/>
            <a:headEnd/>
            <a:tailEnd/>
          </a:ln>
        </p:spPr>
        <p:txBody>
          <a:bodyPr>
            <a:spAutoFit/>
          </a:bodyPr>
          <a:lstStyle/>
          <a:p>
            <a:pPr>
              <a:spcBef>
                <a:spcPct val="50000"/>
              </a:spcBef>
            </a:pPr>
            <a:r>
              <a:rPr lang="en-US" dirty="0">
                <a:solidFill>
                  <a:prstClr val="white"/>
                </a:solidFill>
                <a:latin typeface="Arial Unicode MS" pitchFamily="34" charset="-128"/>
              </a:rPr>
              <a:t>Judgment, reasoning</a:t>
            </a:r>
          </a:p>
        </p:txBody>
      </p:sp>
      <p:sp>
        <p:nvSpPr>
          <p:cNvPr id="15364" name="Rectangle 1029"/>
          <p:cNvSpPr>
            <a:spLocks noChangeArrowheads="1"/>
          </p:cNvSpPr>
          <p:nvPr/>
        </p:nvSpPr>
        <p:spPr bwMode="auto">
          <a:xfrm>
            <a:off x="4780756" y="2039938"/>
            <a:ext cx="2173287" cy="923925"/>
          </a:xfrm>
          <a:prstGeom prst="rect">
            <a:avLst/>
          </a:prstGeom>
          <a:noFill/>
          <a:ln w="9525">
            <a:noFill/>
            <a:miter lim="800000"/>
            <a:headEnd/>
            <a:tailEnd/>
          </a:ln>
        </p:spPr>
        <p:txBody>
          <a:bodyPr>
            <a:spAutoFit/>
          </a:bodyPr>
          <a:lstStyle/>
          <a:p>
            <a:pPr>
              <a:spcBef>
                <a:spcPct val="50000"/>
              </a:spcBef>
            </a:pPr>
            <a:r>
              <a:rPr lang="en-US" dirty="0">
                <a:solidFill>
                  <a:prstClr val="white"/>
                </a:solidFill>
                <a:latin typeface="Arial Unicode MS" pitchFamily="34" charset="-128"/>
              </a:rPr>
              <a:t>Language, Sense of  temperature, touch, pain</a:t>
            </a:r>
          </a:p>
        </p:txBody>
      </p:sp>
      <p:sp>
        <p:nvSpPr>
          <p:cNvPr id="15365" name="Rectangle 1030"/>
          <p:cNvSpPr>
            <a:spLocks noChangeArrowheads="1"/>
          </p:cNvSpPr>
          <p:nvPr/>
        </p:nvSpPr>
        <p:spPr bwMode="auto">
          <a:xfrm>
            <a:off x="3124200" y="4189135"/>
            <a:ext cx="2114550" cy="641350"/>
          </a:xfrm>
          <a:prstGeom prst="rect">
            <a:avLst/>
          </a:prstGeom>
          <a:noFill/>
          <a:ln w="9525">
            <a:noFill/>
            <a:miter lim="800000"/>
            <a:headEnd/>
            <a:tailEnd/>
          </a:ln>
        </p:spPr>
        <p:txBody>
          <a:bodyPr wrap="none">
            <a:spAutoFit/>
          </a:bodyPr>
          <a:lstStyle/>
          <a:p>
            <a:pPr>
              <a:spcBef>
                <a:spcPct val="50000"/>
              </a:spcBef>
            </a:pPr>
            <a:r>
              <a:rPr lang="en-US" dirty="0">
                <a:solidFill>
                  <a:prstClr val="white"/>
                </a:solidFill>
                <a:latin typeface="Arial Unicode MS" pitchFamily="34" charset="-128"/>
              </a:rPr>
              <a:t>Basic  functions,</a:t>
            </a:r>
          </a:p>
          <a:p>
            <a:r>
              <a:rPr lang="en-US" dirty="0">
                <a:solidFill>
                  <a:prstClr val="white"/>
                </a:solidFill>
                <a:latin typeface="Arial Unicode MS" pitchFamily="34" charset="-128"/>
              </a:rPr>
              <a:t>including breathing</a:t>
            </a:r>
          </a:p>
        </p:txBody>
      </p:sp>
      <p:sp>
        <p:nvSpPr>
          <p:cNvPr id="15366" name="Rectangle 1031"/>
          <p:cNvSpPr>
            <a:spLocks noChangeArrowheads="1"/>
          </p:cNvSpPr>
          <p:nvPr/>
        </p:nvSpPr>
        <p:spPr bwMode="auto">
          <a:xfrm>
            <a:off x="5821471" y="3819803"/>
            <a:ext cx="3104248" cy="369332"/>
          </a:xfrm>
          <a:prstGeom prst="rect">
            <a:avLst/>
          </a:prstGeom>
          <a:noFill/>
          <a:ln w="9525">
            <a:noFill/>
            <a:miter lim="800000"/>
            <a:headEnd/>
            <a:tailEnd/>
          </a:ln>
        </p:spPr>
        <p:txBody>
          <a:bodyPr wrap="none">
            <a:spAutoFit/>
          </a:bodyPr>
          <a:lstStyle/>
          <a:p>
            <a:pPr>
              <a:spcBef>
                <a:spcPct val="50000"/>
              </a:spcBef>
            </a:pPr>
            <a:r>
              <a:rPr lang="en-US" dirty="0">
                <a:solidFill>
                  <a:prstClr val="white"/>
                </a:solidFill>
                <a:latin typeface="Arial Unicode MS" pitchFamily="34" charset="-128"/>
              </a:rPr>
              <a:t>Memory,  language,  hearing</a:t>
            </a:r>
          </a:p>
        </p:txBody>
      </p:sp>
      <p:sp>
        <p:nvSpPr>
          <p:cNvPr id="15367" name="Rectangle 1032"/>
          <p:cNvSpPr>
            <a:spLocks noChangeArrowheads="1"/>
          </p:cNvSpPr>
          <p:nvPr/>
        </p:nvSpPr>
        <p:spPr bwMode="auto">
          <a:xfrm>
            <a:off x="3124200" y="3220751"/>
            <a:ext cx="939800" cy="366712"/>
          </a:xfrm>
          <a:prstGeom prst="rect">
            <a:avLst/>
          </a:prstGeom>
          <a:noFill/>
          <a:ln w="9525">
            <a:noFill/>
            <a:miter lim="800000"/>
            <a:headEnd/>
            <a:tailEnd/>
          </a:ln>
        </p:spPr>
        <p:txBody>
          <a:bodyPr>
            <a:spAutoFit/>
          </a:bodyPr>
          <a:lstStyle/>
          <a:p>
            <a:pPr>
              <a:spcBef>
                <a:spcPct val="50000"/>
              </a:spcBef>
            </a:pPr>
            <a:r>
              <a:rPr lang="en-US" dirty="0">
                <a:solidFill>
                  <a:prstClr val="white"/>
                </a:solidFill>
                <a:latin typeface="Arial Unicode MS" pitchFamily="34" charset="-128"/>
              </a:rPr>
              <a:t>Vision</a:t>
            </a:r>
          </a:p>
        </p:txBody>
      </p:sp>
      <p:sp>
        <p:nvSpPr>
          <p:cNvPr id="15370" name="TextBox 11"/>
          <p:cNvSpPr txBox="1">
            <a:spLocks noChangeArrowheads="1"/>
          </p:cNvSpPr>
          <p:nvPr/>
        </p:nvSpPr>
        <p:spPr bwMode="auto">
          <a:xfrm>
            <a:off x="5295900" y="4189135"/>
            <a:ext cx="1600200" cy="641350"/>
          </a:xfrm>
          <a:prstGeom prst="rect">
            <a:avLst/>
          </a:prstGeom>
          <a:noFill/>
          <a:ln w="9525">
            <a:noFill/>
            <a:miter lim="800000"/>
            <a:headEnd/>
            <a:tailEnd/>
          </a:ln>
        </p:spPr>
        <p:txBody>
          <a:bodyPr>
            <a:spAutoFit/>
          </a:bodyPr>
          <a:lstStyle/>
          <a:p>
            <a:r>
              <a:rPr lang="en-US" dirty="0">
                <a:solidFill>
                  <a:prstClr val="white"/>
                </a:solidFill>
                <a:latin typeface="Arial Unicode MS" pitchFamily="34" charset="-128"/>
              </a:rPr>
              <a:t>Movement, balance</a:t>
            </a:r>
          </a:p>
        </p:txBody>
      </p:sp>
    </p:spTree>
    <p:extLst>
      <p:ext uri="{BB962C8B-B14F-4D97-AF65-F5344CB8AC3E}">
        <p14:creationId xmlns:p14="http://schemas.microsoft.com/office/powerpoint/2010/main" val="10222774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10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2174040" y="326697"/>
            <a:ext cx="7693167" cy="10636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en-US" altLang="en-US" sz="3200" b="1" dirty="0">
                <a:latin typeface="Century Gothic" panose="020B0502020202020204" pitchFamily="34" charset="0"/>
              </a:rPr>
              <a:t>Under the Microscope:                Hallmarks of Alzheimer’s Disease</a:t>
            </a:r>
          </a:p>
        </p:txBody>
      </p:sp>
      <p:pic>
        <p:nvPicPr>
          <p:cNvPr id="28675" name="Picture 3" descr="10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3367" y="1588876"/>
            <a:ext cx="6011271" cy="364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Oval 4"/>
          <p:cNvSpPr>
            <a:spLocks noChangeArrowheads="1"/>
          </p:cNvSpPr>
          <p:nvPr/>
        </p:nvSpPr>
        <p:spPr bwMode="auto">
          <a:xfrm>
            <a:off x="6575079" y="2076450"/>
            <a:ext cx="1066800" cy="11430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28677" name="Oval 5"/>
          <p:cNvSpPr>
            <a:spLocks noChangeArrowheads="1"/>
          </p:cNvSpPr>
          <p:nvPr/>
        </p:nvSpPr>
        <p:spPr bwMode="auto">
          <a:xfrm>
            <a:off x="3565807" y="2266950"/>
            <a:ext cx="1828800" cy="17526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28678" name="Line 6"/>
          <p:cNvSpPr>
            <a:spLocks noChangeShapeType="1"/>
          </p:cNvSpPr>
          <p:nvPr/>
        </p:nvSpPr>
        <p:spPr bwMode="auto">
          <a:xfrm flipH="1">
            <a:off x="7641879" y="2305050"/>
            <a:ext cx="2091744" cy="457200"/>
          </a:xfrm>
          <a:prstGeom prst="line">
            <a:avLst/>
          </a:prstGeom>
          <a:noFill/>
          <a:ln w="47625">
            <a:solidFill>
              <a:schemeClr val="tx2"/>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8679" name="Line 7"/>
          <p:cNvSpPr>
            <a:spLocks noChangeShapeType="1"/>
          </p:cNvSpPr>
          <p:nvPr/>
        </p:nvSpPr>
        <p:spPr bwMode="auto">
          <a:xfrm>
            <a:off x="1389259" y="2632017"/>
            <a:ext cx="2642413" cy="457200"/>
          </a:xfrm>
          <a:prstGeom prst="line">
            <a:avLst/>
          </a:prstGeom>
          <a:noFill/>
          <a:ln w="47625">
            <a:solidFill>
              <a:schemeClr val="tx2"/>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8680" name="Text Box 8"/>
          <p:cNvSpPr txBox="1">
            <a:spLocks noChangeArrowheads="1"/>
          </p:cNvSpPr>
          <p:nvPr/>
        </p:nvSpPr>
        <p:spPr bwMode="auto">
          <a:xfrm>
            <a:off x="893960" y="2174817"/>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50000"/>
              </a:spcBef>
              <a:buFontTx/>
              <a:buNone/>
            </a:pPr>
            <a:r>
              <a:rPr lang="en-US" altLang="en-US" sz="2400" b="1" dirty="0">
                <a:solidFill>
                  <a:schemeClr val="tx2"/>
                </a:solidFill>
                <a:latin typeface="Arial Unicode MS" panose="020B0604020202020204" pitchFamily="34" charset="-128"/>
                <a:ea typeface="ＭＳ Ｐゴシック" panose="020B0600070205080204" pitchFamily="34" charset="-128"/>
              </a:rPr>
              <a:t>Tangles</a:t>
            </a:r>
          </a:p>
        </p:txBody>
      </p:sp>
      <p:sp>
        <p:nvSpPr>
          <p:cNvPr id="28681" name="Text Box 9"/>
          <p:cNvSpPr txBox="1">
            <a:spLocks noChangeArrowheads="1"/>
          </p:cNvSpPr>
          <p:nvPr/>
        </p:nvSpPr>
        <p:spPr bwMode="auto">
          <a:xfrm>
            <a:off x="9608127" y="207645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50000"/>
              </a:spcBef>
              <a:buFontTx/>
              <a:buNone/>
            </a:pPr>
            <a:r>
              <a:rPr lang="en-US" altLang="en-US" sz="2400" b="1" dirty="0">
                <a:solidFill>
                  <a:schemeClr val="tx2"/>
                </a:solidFill>
                <a:latin typeface="Arial Unicode MS" panose="020B0604020202020204" pitchFamily="34" charset="-128"/>
                <a:ea typeface="ＭＳ Ｐゴシック" panose="020B0600070205080204" pitchFamily="34" charset="-128"/>
              </a:rPr>
              <a:t>Plaques</a:t>
            </a:r>
          </a:p>
        </p:txBody>
      </p:sp>
      <p:sp>
        <p:nvSpPr>
          <p:cNvPr id="28682" name="Rectangle 10"/>
          <p:cNvSpPr>
            <a:spLocks noChangeArrowheads="1"/>
          </p:cNvSpPr>
          <p:nvPr/>
        </p:nvSpPr>
        <p:spPr bwMode="auto">
          <a:xfrm>
            <a:off x="1221056" y="5365258"/>
            <a:ext cx="23447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r>
              <a:rPr lang="en-US" altLang="en-US" sz="800" dirty="0">
                <a:ea typeface="ＭＳ Ｐゴシック" panose="020B0600070205080204" pitchFamily="34" charset="-128"/>
              </a:rPr>
              <a:t>Image credit: Jannis Productions. Rebekah Fredenburg, computer animation; Stacy Jannis, illustration/art direction</a:t>
            </a:r>
            <a:r>
              <a:rPr lang="en-US" altLang="en-US" sz="800" b="1" dirty="0">
                <a:ea typeface="ＭＳ Ｐゴシック" panose="020B0600070205080204" pitchFamily="34" charset="-128"/>
              </a:rPr>
              <a:t>.  </a:t>
            </a:r>
          </a:p>
        </p:txBody>
      </p:sp>
    </p:spTree>
    <p:extLst>
      <p:ext uri="{BB962C8B-B14F-4D97-AF65-F5344CB8AC3E}">
        <p14:creationId xmlns:p14="http://schemas.microsoft.com/office/powerpoint/2010/main" val="2986157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3" descr="brain2"/>
          <p:cNvPicPr>
            <a:picLocks noChangeAspect="1" noChangeArrowheads="1"/>
          </p:cNvPicPr>
          <p:nvPr/>
        </p:nvPicPr>
        <p:blipFill>
          <a:blip r:embed="rId4" cstate="print"/>
          <a:srcRect/>
          <a:stretch>
            <a:fillRect/>
          </a:stretch>
        </p:blipFill>
        <p:spPr bwMode="auto">
          <a:xfrm>
            <a:off x="1815152" y="2104031"/>
            <a:ext cx="4332288" cy="2866720"/>
          </a:xfrm>
          <a:prstGeom prst="rect">
            <a:avLst/>
          </a:prstGeom>
          <a:noFill/>
          <a:ln w="9525">
            <a:noFill/>
            <a:miter lim="800000"/>
            <a:headEnd/>
            <a:tailEnd/>
          </a:ln>
        </p:spPr>
      </p:pic>
      <p:sp>
        <p:nvSpPr>
          <p:cNvPr id="2" name="Title 1">
            <a:extLst>
              <a:ext uri="{FF2B5EF4-FFF2-40B4-BE49-F238E27FC236}">
                <a16:creationId xmlns:a16="http://schemas.microsoft.com/office/drawing/2014/main" id="{795E9581-E328-4742-BD56-97C0FBD58883}"/>
              </a:ext>
            </a:extLst>
          </p:cNvPr>
          <p:cNvSpPr>
            <a:spLocks noGrp="1"/>
          </p:cNvSpPr>
          <p:nvPr>
            <p:ph type="title"/>
          </p:nvPr>
        </p:nvSpPr>
        <p:spPr/>
        <p:txBody>
          <a:bodyPr/>
          <a:lstStyle/>
          <a:p>
            <a:r>
              <a:rPr lang="en-US" dirty="0"/>
              <a:t>Healthy Brain vs Advanced Alzheimer’s</a:t>
            </a:r>
          </a:p>
        </p:txBody>
      </p:sp>
      <p:graphicFrame>
        <p:nvGraphicFramePr>
          <p:cNvPr id="1026" name="Object 3"/>
          <p:cNvGraphicFramePr>
            <a:graphicFrameLocks noGrp="1" noChangeAspect="1"/>
          </p:cNvGraphicFramePr>
          <p:nvPr>
            <p:ph idx="1"/>
            <p:extLst>
              <p:ext uri="{D42A27DB-BD31-4B8C-83A1-F6EECF244321}">
                <p14:modId xmlns:p14="http://schemas.microsoft.com/office/powerpoint/2010/main" val="874727276"/>
              </p:ext>
            </p:extLst>
          </p:nvPr>
        </p:nvGraphicFramePr>
        <p:xfrm>
          <a:off x="6254981" y="2104031"/>
          <a:ext cx="4292236" cy="2866720"/>
        </p:xfrm>
        <a:graphic>
          <a:graphicData uri="http://schemas.openxmlformats.org/presentationml/2006/ole">
            <mc:AlternateContent xmlns:mc="http://schemas.openxmlformats.org/markup-compatibility/2006">
              <mc:Choice xmlns:v="urn:schemas-microsoft-com:vml" Requires="v">
                <p:oleObj spid="_x0000_s1030" name="CorelPhotoPaint.Image.6" r:id="rId5" imgW="7302694" imgH="4877481" progId="">
                  <p:embed/>
                </p:oleObj>
              </mc:Choice>
              <mc:Fallback>
                <p:oleObj name="CorelPhotoPaint.Image.6" r:id="rId5" imgW="7302694" imgH="4877481" progId="">
                  <p:embed/>
                  <p:pic>
                    <p:nvPicPr>
                      <p:cNvPr id="1026" name="Object 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4981" y="2104031"/>
                        <a:ext cx="4292236" cy="286672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706443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36124" y="182881"/>
            <a:ext cx="7614458" cy="4979324"/>
          </a:xfrm>
        </p:spPr>
      </p:pic>
    </p:spTree>
    <p:extLst>
      <p:ext uri="{BB962C8B-B14F-4D97-AF65-F5344CB8AC3E}">
        <p14:creationId xmlns:p14="http://schemas.microsoft.com/office/powerpoint/2010/main" val="3538078748"/>
      </p:ext>
    </p:extLst>
  </p:cSld>
  <p:clrMapOvr>
    <a:masterClrMapping/>
  </p:clrMapOvr>
</p:sld>
</file>

<file path=ppt/theme/theme1.xml><?xml version="1.0" encoding="utf-8"?>
<a:theme xmlns:a="http://schemas.openxmlformats.org/drawingml/2006/main" name="MCDA Templat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CDA Template Theme" id="{4F639DBC-C380-4EE4-8F8B-3FC5CD0C1C75}" vid="{69D9727B-5649-4B83-9669-4C50E89588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MCDA Template Theme</Template>
  <TotalTime>20</TotalTime>
  <Words>8031</Words>
  <Application>Microsoft Office PowerPoint</Application>
  <PresentationFormat>Widescreen</PresentationFormat>
  <Paragraphs>657</Paragraphs>
  <Slides>55</Slides>
  <Notes>48</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9" baseType="lpstr">
      <vt:lpstr>Arial</vt:lpstr>
      <vt:lpstr>Arial Unicode MS</vt:lpstr>
      <vt:lpstr>Calibri</vt:lpstr>
      <vt:lpstr>Calibri Light</vt:lpstr>
      <vt:lpstr>Century Gothic</vt:lpstr>
      <vt:lpstr>Franklin Gothic Medium Cond</vt:lpstr>
      <vt:lpstr>Garamond</vt:lpstr>
      <vt:lpstr>Helsinki Narrow</vt:lpstr>
      <vt:lpstr>Times New Roman</vt:lpstr>
      <vt:lpstr>Univers 57 Condensed</vt:lpstr>
      <vt:lpstr>Webdings</vt:lpstr>
      <vt:lpstr>Wingdings</vt:lpstr>
      <vt:lpstr>MCDA Template Theme</vt:lpstr>
      <vt:lpstr>CorelPhotoPaint.Image.6</vt:lpstr>
      <vt:lpstr>PROTECTIVE SERVICES ELDERS AND ADULTS AT RISK Chapter 55</vt:lpstr>
      <vt:lpstr>PowerPoint Presentation</vt:lpstr>
      <vt:lpstr>PowerPoint Presentation</vt:lpstr>
      <vt:lpstr>Video</vt:lpstr>
      <vt:lpstr>The “Real Work” of the Brain</vt:lpstr>
      <vt:lpstr>PowerPoint Presentation</vt:lpstr>
      <vt:lpstr>Under the Microscope:                Hallmarks of Alzheimer’s Disease</vt:lpstr>
      <vt:lpstr>Healthy Brain vs Advanced Alzheimer’s</vt:lpstr>
      <vt:lpstr>PowerPoint Presentation</vt:lpstr>
      <vt:lpstr>Video Review</vt:lpstr>
      <vt:lpstr>PowerPoint Presentation</vt:lpstr>
      <vt:lpstr>Medic Alert + Safe Return</vt:lpstr>
      <vt:lpstr>PowerPoint Presentation</vt:lpstr>
      <vt:lpstr>PowerPoint Presentation</vt:lpstr>
      <vt:lpstr>Communication Tips</vt:lpstr>
      <vt:lpstr>PowerPoint Presentation</vt:lpstr>
      <vt:lpstr>PowerPoint Presentation</vt:lpstr>
      <vt:lpstr>APS Overview: Who we are Who we Serve</vt:lpstr>
      <vt:lpstr>A Few Stats about Elder Abuse </vt:lpstr>
      <vt:lpstr>Defining Elder Abuse</vt:lpstr>
      <vt:lpstr>PowerPoint Presentation</vt:lpstr>
      <vt:lpstr>PowerPoint Presentation</vt:lpstr>
      <vt:lpstr>PowerPoint Presentation</vt:lpstr>
      <vt:lpstr>Physical Abuse Warning Signs</vt:lpstr>
      <vt:lpstr>Emotional Abuse Warning Signs</vt:lpstr>
      <vt:lpstr>Sexual Abuse Warning Signs</vt:lpstr>
      <vt:lpstr>Examples of Financial Exploitation</vt:lpstr>
      <vt:lpstr>Financial Abuse Warning Signs</vt:lpstr>
      <vt:lpstr>PowerPoint Presentation</vt:lpstr>
      <vt:lpstr>PowerPoint Presentation</vt:lpstr>
      <vt:lpstr>PowerPoint Presentation</vt:lpstr>
      <vt:lpstr>High Risk Safety Issues</vt:lpstr>
      <vt:lpstr>Factors</vt:lpstr>
      <vt:lpstr>Decisional or Non-Decisional </vt:lpstr>
      <vt:lpstr>PowerPoint Presentation</vt:lpstr>
      <vt:lpstr>PowerPoint Presentation</vt:lpstr>
      <vt:lpstr>PowerPoint Presentation</vt:lpstr>
      <vt:lpstr>Adult Protective Services Overview</vt:lpstr>
      <vt:lpstr>PowerPoint Presentation</vt:lpstr>
      <vt:lpstr>Memorandum of Understanding</vt:lpstr>
      <vt:lpstr>Specific MOU Language</vt:lpstr>
      <vt:lpstr>WHY WE CALL THE POLICE:</vt:lpstr>
      <vt:lpstr>History of Chapter 55</vt:lpstr>
      <vt:lpstr>The Helen E. F. Decision</vt:lpstr>
      <vt:lpstr>EA/APS Assessment Process</vt:lpstr>
      <vt:lpstr>Chapter 51 </vt:lpstr>
      <vt:lpstr>Criteria </vt:lpstr>
      <vt:lpstr>Standards of Dangerousness Required for Involuntary Civil Commitment </vt:lpstr>
      <vt:lpstr>Criteria for Emergency  Protective Placement</vt:lpstr>
      <vt:lpstr>Chapter 55 Candidate</vt:lpstr>
      <vt:lpstr>Chapter 55 Legal Process</vt:lpstr>
      <vt:lpstr>Local Multidisciplinary and Elder Abuse Initiatives</vt:lpstr>
      <vt:lpstr>Resources Page</vt:lpstr>
      <vt:lpstr>Contact Information</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PROTECTIVE SERVICES ELDERS AND ADULTS AT RISK Chapter 55</dc:title>
  <dc:creator>LaCaze, Dinah</dc:creator>
  <cp:lastModifiedBy>LaCaze, Dinah</cp:lastModifiedBy>
  <cp:revision>3</cp:revision>
  <dcterms:created xsi:type="dcterms:W3CDTF">2020-09-21T14:18:29Z</dcterms:created>
  <dcterms:modified xsi:type="dcterms:W3CDTF">2021-01-19T21:41:51Z</dcterms:modified>
</cp:coreProperties>
</file>